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66" r:id="rId3"/>
    <p:sldId id="257" r:id="rId4"/>
    <p:sldId id="267" r:id="rId5"/>
    <p:sldId id="268" r:id="rId6"/>
    <p:sldId id="258" r:id="rId7"/>
    <p:sldId id="259" r:id="rId8"/>
    <p:sldId id="260" r:id="rId9"/>
    <p:sldId id="270" r:id="rId10"/>
    <p:sldId id="262" r:id="rId11"/>
    <p:sldId id="271" r:id="rId12"/>
    <p:sldId id="272" r:id="rId13"/>
    <p:sldId id="261" r:id="rId14"/>
    <p:sldId id="264" r:id="rId15"/>
    <p:sldId id="265" r:id="rId16"/>
  </p:sldIdLst>
  <p:sldSz cx="18288000" cy="10287000"/>
  <p:notesSz cx="6858000" cy="9144000"/>
  <p:embeddedFontLst>
    <p:embeddedFont>
      <p:font typeface="Arial Black" panose="020B0A04020102020204" pitchFamily="34" charset="0"/>
      <p:bold r:id="rId18"/>
    </p:embeddedFont>
    <p:embeddedFont>
      <p:font typeface="Raleway Bold" panose="020B0604020202020204" charset="0"/>
      <p:regular r:id="rId19"/>
    </p:embeddedFont>
    <p:embeddedFont>
      <p:font typeface="Work Sans" pitchFamily="2" charset="0"/>
      <p:regular r:id="rId20"/>
      <p:bold r:id="rId21"/>
      <p:italic r:id="rId22"/>
      <p:boldItalic r:id="rId23"/>
    </p:embeddedFont>
    <p:embeddedFont>
      <p:font typeface="Work Sans Bold"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256" autoAdjust="0"/>
  </p:normalViewPr>
  <p:slideViewPr>
    <p:cSldViewPr>
      <p:cViewPr varScale="1">
        <p:scale>
          <a:sx n="39" d="100"/>
          <a:sy n="39" d="100"/>
        </p:scale>
        <p:origin x="1176" y="48"/>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68582-1A74-4B67-A467-2E26670B9972}" type="datetimeFigureOut">
              <a:rPr lang="en-US" smtClean="0"/>
              <a:t>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53E1A-E80B-4306-9AC9-D446216CD741}" type="slidenum">
              <a:rPr lang="en-US" smtClean="0"/>
              <a:t>‹#›</a:t>
            </a:fld>
            <a:endParaRPr lang="en-US"/>
          </a:p>
        </p:txBody>
      </p:sp>
    </p:spTree>
    <p:extLst>
      <p:ext uri="{BB962C8B-B14F-4D97-AF65-F5344CB8AC3E}">
        <p14:creationId xmlns:p14="http://schemas.microsoft.com/office/powerpoint/2010/main" val="44166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353E1A-E80B-4306-9AC9-D446216CD741}" type="slidenum">
              <a:rPr lang="en-US" smtClean="0"/>
              <a:t>3</a:t>
            </a:fld>
            <a:endParaRPr lang="en-US" dirty="0"/>
          </a:p>
        </p:txBody>
      </p:sp>
    </p:spTree>
    <p:extLst>
      <p:ext uri="{BB962C8B-B14F-4D97-AF65-F5344CB8AC3E}">
        <p14:creationId xmlns:p14="http://schemas.microsoft.com/office/powerpoint/2010/main" val="241089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hyperlink" Target="git%20hub"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meo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4C64"/>
        </a:solidFill>
        <a:effectLst/>
      </p:bgPr>
    </p:bg>
    <p:spTree>
      <p:nvGrpSpPr>
        <p:cNvPr id="1" name=""/>
        <p:cNvGrpSpPr/>
        <p:nvPr/>
      </p:nvGrpSpPr>
      <p:grpSpPr>
        <a:xfrm>
          <a:off x="0" y="0"/>
          <a:ext cx="0" cy="0"/>
          <a:chOff x="0" y="0"/>
          <a:chExt cx="0" cy="0"/>
        </a:xfrm>
      </p:grpSpPr>
      <p:grpSp>
        <p:nvGrpSpPr>
          <p:cNvPr id="2" name="Group 2"/>
          <p:cNvGrpSpPr/>
          <p:nvPr/>
        </p:nvGrpSpPr>
        <p:grpSpPr>
          <a:xfrm>
            <a:off x="0" y="1054260"/>
            <a:ext cx="18288000" cy="9258300"/>
            <a:chOff x="0" y="0"/>
            <a:chExt cx="2833290" cy="1434353"/>
          </a:xfrm>
        </p:grpSpPr>
        <p:sp>
          <p:nvSpPr>
            <p:cNvPr id="3" name="Freeform 3"/>
            <p:cNvSpPr/>
            <p:nvPr/>
          </p:nvSpPr>
          <p:spPr>
            <a:xfrm>
              <a:off x="0" y="0"/>
              <a:ext cx="2833290" cy="1434353"/>
            </a:xfrm>
            <a:custGeom>
              <a:avLst/>
              <a:gdLst/>
              <a:ahLst/>
              <a:cxnLst/>
              <a:rect l="l" t="t" r="r" b="b"/>
              <a:pathLst>
                <a:path w="2833290" h="1434353">
                  <a:moveTo>
                    <a:pt x="0" y="0"/>
                  </a:moveTo>
                  <a:lnTo>
                    <a:pt x="2833290" y="0"/>
                  </a:lnTo>
                  <a:lnTo>
                    <a:pt x="2833290" y="1434353"/>
                  </a:lnTo>
                  <a:lnTo>
                    <a:pt x="0" y="1434353"/>
                  </a:lnTo>
                  <a:close/>
                </a:path>
              </a:pathLst>
            </a:custGeom>
            <a:blipFill>
              <a:blip r:embed="rId2">
                <a:alphaModFix amt="35000"/>
              </a:blip>
              <a:stretch>
                <a:fillRect t="-5555" b="-5555"/>
              </a:stretch>
            </a:blipFill>
          </p:spPr>
        </p:sp>
      </p:grpSp>
      <p:grpSp>
        <p:nvGrpSpPr>
          <p:cNvPr id="4" name="Group 4"/>
          <p:cNvGrpSpPr/>
          <p:nvPr/>
        </p:nvGrpSpPr>
        <p:grpSpPr>
          <a:xfrm>
            <a:off x="15468244" y="285790"/>
            <a:ext cx="1791056" cy="752435"/>
            <a:chOff x="0" y="-47625"/>
            <a:chExt cx="471718" cy="198172"/>
          </a:xfrm>
        </p:grpSpPr>
        <p:sp>
          <p:nvSpPr>
            <p:cNvPr id="5" name="Freeform 5"/>
            <p:cNvSpPr/>
            <p:nvPr/>
          </p:nvSpPr>
          <p:spPr>
            <a:xfrm>
              <a:off x="0" y="0"/>
              <a:ext cx="471718" cy="150547"/>
            </a:xfrm>
            <a:custGeom>
              <a:avLst/>
              <a:gdLst/>
              <a:ahLst/>
              <a:cxnLst/>
              <a:rect l="l" t="t" r="r" b="b"/>
              <a:pathLst>
                <a:path w="471718" h="150547">
                  <a:moveTo>
                    <a:pt x="0" y="0"/>
                  </a:moveTo>
                  <a:lnTo>
                    <a:pt x="471718" y="0"/>
                  </a:lnTo>
                  <a:lnTo>
                    <a:pt x="471718" y="150547"/>
                  </a:lnTo>
                  <a:lnTo>
                    <a:pt x="0" y="150547"/>
                  </a:lnTo>
                  <a:close/>
                </a:path>
              </a:pathLst>
            </a:custGeom>
            <a:solidFill>
              <a:srgbClr val="F2E9DA"/>
            </a:solidFill>
            <a:ln w="38100" cap="sq">
              <a:solidFill>
                <a:srgbClr val="DCBA8F"/>
              </a:solidFill>
              <a:prstDash val="solid"/>
              <a:miter/>
            </a:ln>
          </p:spPr>
        </p:sp>
        <p:sp>
          <p:nvSpPr>
            <p:cNvPr id="6" name="TextBox 6"/>
            <p:cNvSpPr txBox="1"/>
            <p:nvPr/>
          </p:nvSpPr>
          <p:spPr>
            <a:xfrm>
              <a:off x="0" y="-47625"/>
              <a:ext cx="471718" cy="198172"/>
            </a:xfrm>
            <a:prstGeom prst="rect">
              <a:avLst/>
            </a:prstGeom>
          </p:spPr>
          <p:txBody>
            <a:bodyPr lIns="50800" tIns="50800" rIns="50800" bIns="50800" rtlCol="0" anchor="ctr"/>
            <a:lstStyle/>
            <a:p>
              <a:pPr algn="ctr">
                <a:lnSpc>
                  <a:spcPts val="2519"/>
                </a:lnSpc>
              </a:pPr>
              <a:endParaRPr dirty="0"/>
            </a:p>
          </p:txBody>
        </p:sp>
      </p:grpSp>
      <p:grpSp>
        <p:nvGrpSpPr>
          <p:cNvPr id="10" name="Group 10"/>
          <p:cNvGrpSpPr/>
          <p:nvPr/>
        </p:nvGrpSpPr>
        <p:grpSpPr>
          <a:xfrm>
            <a:off x="7100145" y="8469427"/>
            <a:ext cx="2954129" cy="765060"/>
            <a:chOff x="0" y="0"/>
            <a:chExt cx="778042" cy="201497"/>
          </a:xfrm>
        </p:grpSpPr>
        <p:sp>
          <p:nvSpPr>
            <p:cNvPr id="11" name="Freeform 11"/>
            <p:cNvSpPr/>
            <p:nvPr/>
          </p:nvSpPr>
          <p:spPr>
            <a:xfrm>
              <a:off x="0" y="0"/>
              <a:ext cx="778042" cy="201497"/>
            </a:xfrm>
            <a:custGeom>
              <a:avLst/>
              <a:gdLst/>
              <a:ahLst/>
              <a:cxnLst/>
              <a:rect l="l" t="t" r="r" b="b"/>
              <a:pathLst>
                <a:path w="778042" h="201497">
                  <a:moveTo>
                    <a:pt x="0" y="0"/>
                  </a:moveTo>
                  <a:lnTo>
                    <a:pt x="778042" y="0"/>
                  </a:lnTo>
                  <a:lnTo>
                    <a:pt x="778042" y="201497"/>
                  </a:lnTo>
                  <a:lnTo>
                    <a:pt x="0" y="201497"/>
                  </a:lnTo>
                  <a:close/>
                </a:path>
              </a:pathLst>
            </a:custGeom>
            <a:solidFill>
              <a:srgbClr val="F2E9DA"/>
            </a:solidFill>
            <a:ln w="38100" cap="sq">
              <a:solidFill>
                <a:srgbClr val="DCBA8F"/>
              </a:solidFill>
              <a:prstDash val="solid"/>
              <a:miter/>
            </a:ln>
          </p:spPr>
        </p:sp>
        <p:sp>
          <p:nvSpPr>
            <p:cNvPr id="12" name="TextBox 12"/>
            <p:cNvSpPr txBox="1"/>
            <p:nvPr/>
          </p:nvSpPr>
          <p:spPr>
            <a:xfrm>
              <a:off x="0" y="-47625"/>
              <a:ext cx="778042" cy="249122"/>
            </a:xfrm>
            <a:prstGeom prst="rect">
              <a:avLst/>
            </a:prstGeom>
          </p:spPr>
          <p:txBody>
            <a:bodyPr lIns="50800" tIns="50800" rIns="50800" bIns="50800" rtlCol="0" anchor="ctr"/>
            <a:lstStyle/>
            <a:p>
              <a:pPr algn="ctr">
                <a:lnSpc>
                  <a:spcPts val="2519"/>
                </a:lnSpc>
              </a:pPr>
              <a:endParaRPr dirty="0"/>
            </a:p>
          </p:txBody>
        </p:sp>
      </p:grpSp>
      <p:sp>
        <p:nvSpPr>
          <p:cNvPr id="25" name="TextBox 25"/>
          <p:cNvSpPr txBox="1"/>
          <p:nvPr/>
        </p:nvSpPr>
        <p:spPr>
          <a:xfrm>
            <a:off x="6117993" y="570493"/>
            <a:ext cx="982152" cy="320601"/>
          </a:xfrm>
          <a:prstGeom prst="rect">
            <a:avLst/>
          </a:prstGeom>
        </p:spPr>
        <p:txBody>
          <a:bodyPr lIns="0" tIns="0" rIns="0" bIns="0" rtlCol="0" anchor="t">
            <a:spAutoFit/>
          </a:bodyPr>
          <a:lstStyle/>
          <a:p>
            <a:pPr algn="ctr">
              <a:lnSpc>
                <a:spcPts val="2519"/>
              </a:lnSpc>
              <a:spcBef>
                <a:spcPct val="0"/>
              </a:spcBef>
            </a:pPr>
            <a:r>
              <a:rPr lang="en-US" sz="2400" dirty="0">
                <a:solidFill>
                  <a:srgbClr val="FFFFFF"/>
                </a:solidFill>
                <a:latin typeface="Work Sans"/>
                <a:ea typeface="Work Sans"/>
                <a:cs typeface="Work Sans"/>
                <a:sym typeface="Work Sans"/>
              </a:rPr>
              <a:t>Home</a:t>
            </a:r>
          </a:p>
        </p:txBody>
      </p:sp>
      <p:sp>
        <p:nvSpPr>
          <p:cNvPr id="26" name="TextBox 26"/>
          <p:cNvSpPr txBox="1"/>
          <p:nvPr/>
        </p:nvSpPr>
        <p:spPr>
          <a:xfrm>
            <a:off x="9051045" y="570493"/>
            <a:ext cx="1334240" cy="329706"/>
          </a:xfrm>
          <a:prstGeom prst="rect">
            <a:avLst/>
          </a:prstGeom>
        </p:spPr>
        <p:txBody>
          <a:bodyPr lIns="0" tIns="0" rIns="0" bIns="0" rtlCol="0" anchor="t">
            <a:spAutoFit/>
          </a:bodyPr>
          <a:lstStyle/>
          <a:p>
            <a:pPr algn="ctr">
              <a:lnSpc>
                <a:spcPts val="2519"/>
              </a:lnSpc>
              <a:spcBef>
                <a:spcPct val="0"/>
              </a:spcBef>
            </a:pPr>
            <a:r>
              <a:rPr lang="en-US" sz="2400" dirty="0">
                <a:solidFill>
                  <a:srgbClr val="FFFFFF"/>
                </a:solidFill>
                <a:latin typeface="Work Sans"/>
                <a:ea typeface="Work Sans"/>
                <a:cs typeface="Work Sans"/>
                <a:sym typeface="Work Sans"/>
              </a:rPr>
              <a:t>Resorts</a:t>
            </a:r>
          </a:p>
        </p:txBody>
      </p:sp>
      <p:sp>
        <p:nvSpPr>
          <p:cNvPr id="27" name="TextBox 27"/>
          <p:cNvSpPr txBox="1"/>
          <p:nvPr/>
        </p:nvSpPr>
        <p:spPr>
          <a:xfrm>
            <a:off x="12336185" y="570493"/>
            <a:ext cx="1181158" cy="320601"/>
          </a:xfrm>
          <a:prstGeom prst="rect">
            <a:avLst/>
          </a:prstGeom>
        </p:spPr>
        <p:txBody>
          <a:bodyPr lIns="0" tIns="0" rIns="0" bIns="0" rtlCol="0" anchor="t">
            <a:spAutoFit/>
          </a:bodyPr>
          <a:lstStyle/>
          <a:p>
            <a:pPr algn="ctr">
              <a:lnSpc>
                <a:spcPts val="2519"/>
              </a:lnSpc>
              <a:spcBef>
                <a:spcPct val="0"/>
              </a:spcBef>
            </a:pPr>
            <a:r>
              <a:rPr lang="en-US" sz="2400" dirty="0">
                <a:solidFill>
                  <a:srgbClr val="FFFFFF"/>
                </a:solidFill>
                <a:latin typeface="Work Sans"/>
                <a:ea typeface="Work Sans"/>
                <a:cs typeface="Work Sans"/>
                <a:sym typeface="Work Sans"/>
              </a:rPr>
              <a:t>Booking</a:t>
            </a:r>
          </a:p>
        </p:txBody>
      </p:sp>
      <p:sp>
        <p:nvSpPr>
          <p:cNvPr id="28" name="TextBox 28"/>
          <p:cNvSpPr txBox="1"/>
          <p:nvPr/>
        </p:nvSpPr>
        <p:spPr>
          <a:xfrm>
            <a:off x="15742577" y="570493"/>
            <a:ext cx="1242391" cy="304186"/>
          </a:xfrm>
          <a:prstGeom prst="rect">
            <a:avLst/>
          </a:prstGeom>
        </p:spPr>
        <p:txBody>
          <a:bodyPr lIns="0" tIns="0" rIns="0" bIns="0" rtlCol="0" anchor="t">
            <a:spAutoFit/>
          </a:bodyPr>
          <a:lstStyle/>
          <a:p>
            <a:pPr algn="ctr">
              <a:lnSpc>
                <a:spcPts val="2519"/>
              </a:lnSpc>
              <a:spcBef>
                <a:spcPct val="0"/>
              </a:spcBef>
            </a:pPr>
            <a:r>
              <a:rPr lang="en-US" sz="1799" dirty="0">
                <a:solidFill>
                  <a:srgbClr val="000000"/>
                </a:solidFill>
                <a:latin typeface="Work Sans"/>
                <a:ea typeface="Work Sans"/>
                <a:cs typeface="Work Sans"/>
                <a:sym typeface="Work Sans"/>
              </a:rPr>
              <a:t> </a:t>
            </a:r>
            <a:r>
              <a:rPr lang="en-US" sz="2000" dirty="0">
                <a:solidFill>
                  <a:srgbClr val="000000"/>
                </a:solidFill>
                <a:latin typeface="Work Sans"/>
                <a:ea typeface="Work Sans"/>
                <a:cs typeface="Work Sans"/>
                <a:sym typeface="Work Sans"/>
              </a:rPr>
              <a:t>Info</a:t>
            </a:r>
            <a:r>
              <a:rPr lang="en-US" sz="1799" dirty="0">
                <a:solidFill>
                  <a:srgbClr val="000000"/>
                </a:solidFill>
                <a:latin typeface="Work Sans"/>
                <a:ea typeface="Work Sans"/>
                <a:cs typeface="Work Sans"/>
                <a:sym typeface="Work Sans"/>
              </a:rPr>
              <a:t>  </a:t>
            </a:r>
          </a:p>
        </p:txBody>
      </p:sp>
      <p:sp>
        <p:nvSpPr>
          <p:cNvPr id="29" name="TextBox 29"/>
          <p:cNvSpPr txBox="1"/>
          <p:nvPr/>
        </p:nvSpPr>
        <p:spPr>
          <a:xfrm>
            <a:off x="893688" y="474644"/>
            <a:ext cx="3138392" cy="381066"/>
          </a:xfrm>
          <a:prstGeom prst="rect">
            <a:avLst/>
          </a:prstGeom>
        </p:spPr>
        <p:txBody>
          <a:bodyPr lIns="0" tIns="0" rIns="0" bIns="0" rtlCol="0" anchor="t">
            <a:spAutoFit/>
          </a:bodyPr>
          <a:lstStyle/>
          <a:p>
            <a:pPr algn="l">
              <a:lnSpc>
                <a:spcPts val="3219"/>
              </a:lnSpc>
              <a:spcBef>
                <a:spcPct val="0"/>
              </a:spcBef>
            </a:pPr>
            <a:r>
              <a:rPr lang="en-US" sz="2400" b="1" dirty="0">
                <a:solidFill>
                  <a:schemeClr val="bg2"/>
                </a:solidFill>
                <a:latin typeface="Work Sans Bold"/>
                <a:ea typeface="Work Sans Bold"/>
                <a:cs typeface="Work Sans Bold"/>
                <a:sym typeface="Work Sans Bold"/>
              </a:rPr>
              <a:t>Luxury. comfort</a:t>
            </a:r>
          </a:p>
        </p:txBody>
      </p:sp>
      <p:sp>
        <p:nvSpPr>
          <p:cNvPr id="30" name="TextBox 30"/>
          <p:cNvSpPr txBox="1"/>
          <p:nvPr/>
        </p:nvSpPr>
        <p:spPr>
          <a:xfrm>
            <a:off x="1634945" y="3008762"/>
            <a:ext cx="15018109" cy="1871794"/>
          </a:xfrm>
          <a:prstGeom prst="rect">
            <a:avLst/>
          </a:prstGeom>
        </p:spPr>
        <p:txBody>
          <a:bodyPr lIns="0" tIns="0" rIns="0" bIns="0" rtlCol="0" anchor="t">
            <a:spAutoFit/>
          </a:bodyPr>
          <a:lstStyle/>
          <a:p>
            <a:pPr algn="ctr">
              <a:lnSpc>
                <a:spcPts val="16406"/>
              </a:lnSpc>
            </a:pPr>
            <a:r>
              <a:rPr lang="en-US" sz="9600" b="1" dirty="0">
                <a:solidFill>
                  <a:schemeClr val="accent1">
                    <a:lumMod val="20000"/>
                    <a:lumOff val="80000"/>
                  </a:schemeClr>
                </a:solidFill>
                <a:latin typeface="Times New Roman" panose="02020603050405020304" pitchFamily="18" charset="0"/>
                <a:ea typeface="Raleway Bold"/>
                <a:cs typeface="Times New Roman" panose="02020603050405020304" pitchFamily="18" charset="0"/>
                <a:sym typeface="Raleway Bold"/>
              </a:rPr>
              <a:t>Holiday Resort</a:t>
            </a:r>
          </a:p>
        </p:txBody>
      </p:sp>
      <p:sp>
        <p:nvSpPr>
          <p:cNvPr id="33" name="TextBox 33"/>
          <p:cNvSpPr txBox="1"/>
          <p:nvPr/>
        </p:nvSpPr>
        <p:spPr>
          <a:xfrm>
            <a:off x="1749398" y="8604234"/>
            <a:ext cx="1426972" cy="297774"/>
          </a:xfrm>
          <a:prstGeom prst="rect">
            <a:avLst/>
          </a:prstGeom>
        </p:spPr>
        <p:txBody>
          <a:bodyPr lIns="0" tIns="0" rIns="0" bIns="0" rtlCol="0" anchor="t">
            <a:spAutoFit/>
          </a:bodyPr>
          <a:lstStyle/>
          <a:p>
            <a:pPr algn="l">
              <a:lnSpc>
                <a:spcPts val="2519"/>
              </a:lnSpc>
              <a:spcBef>
                <a:spcPct val="0"/>
              </a:spcBef>
            </a:pPr>
            <a:r>
              <a:rPr lang="en-US" sz="1799" b="1" dirty="0">
                <a:solidFill>
                  <a:srgbClr val="FFFFFF"/>
                </a:solidFill>
                <a:latin typeface="Work Sans Bold"/>
                <a:ea typeface="Work Sans Bold"/>
                <a:cs typeface="Work Sans Bold"/>
                <a:sym typeface="Work Sans Bold"/>
              </a:rPr>
              <a:t> </a:t>
            </a:r>
          </a:p>
        </p:txBody>
      </p:sp>
      <p:sp>
        <p:nvSpPr>
          <p:cNvPr id="38" name="TextBox 37">
            <a:extLst>
              <a:ext uri="{FF2B5EF4-FFF2-40B4-BE49-F238E27FC236}">
                <a16:creationId xmlns:a16="http://schemas.microsoft.com/office/drawing/2014/main" id="{4BF7868F-9C79-4D52-904C-A5D97CBEF3DD}"/>
              </a:ext>
            </a:extLst>
          </p:cNvPr>
          <p:cNvSpPr txBox="1"/>
          <p:nvPr/>
        </p:nvSpPr>
        <p:spPr>
          <a:xfrm>
            <a:off x="3526723" y="5295900"/>
            <a:ext cx="12732116" cy="1631216"/>
          </a:xfrm>
          <a:prstGeom prst="rect">
            <a:avLst/>
          </a:prstGeom>
          <a:noFill/>
        </p:spPr>
        <p:txBody>
          <a:bodyPr wrap="square" rtlCol="0">
            <a:spAutoFit/>
          </a:bodyPr>
          <a:lstStyle/>
          <a:p>
            <a:r>
              <a:rPr lang="en-US" sz="3600" dirty="0">
                <a:solidFill>
                  <a:schemeClr val="accent1">
                    <a:lumMod val="40000"/>
                    <a:lumOff val="60000"/>
                  </a:schemeClr>
                </a:solidFill>
                <a:latin typeface="Arial Black" panose="020B0A04020102020204" pitchFamily="34" charset="0"/>
              </a:rPr>
              <a:t>“</a:t>
            </a:r>
            <a:r>
              <a:rPr lang="en-US" sz="3200" dirty="0">
                <a:solidFill>
                  <a:schemeClr val="accent1">
                    <a:lumMod val="40000"/>
                    <a:lumOff val="60000"/>
                  </a:schemeClr>
                </a:solidFill>
                <a:latin typeface="Arial Black" panose="020B0A04020102020204" pitchFamily="34" charset="0"/>
              </a:rPr>
              <a:t>WELCOME To Our Holiday Resort where Comports Meets nature and every stay becomes a beautiful memory.”                                                                                               </a:t>
            </a:r>
          </a:p>
        </p:txBody>
      </p:sp>
      <p:sp>
        <p:nvSpPr>
          <p:cNvPr id="39" name="TextBox 38">
            <a:extLst>
              <a:ext uri="{FF2B5EF4-FFF2-40B4-BE49-F238E27FC236}">
                <a16:creationId xmlns:a16="http://schemas.microsoft.com/office/drawing/2014/main" id="{C508F70D-1CCB-4793-90D1-6C803189E5DF}"/>
              </a:ext>
            </a:extLst>
          </p:cNvPr>
          <p:cNvSpPr txBox="1"/>
          <p:nvPr/>
        </p:nvSpPr>
        <p:spPr>
          <a:xfrm>
            <a:off x="7350830" y="8590347"/>
            <a:ext cx="3034455" cy="523220"/>
          </a:xfrm>
          <a:prstGeom prst="rect">
            <a:avLst/>
          </a:prstGeom>
          <a:noFill/>
        </p:spPr>
        <p:txBody>
          <a:bodyPr wrap="square" rtlCol="0">
            <a:spAutoFit/>
          </a:bodyPr>
          <a:lstStyle/>
          <a:p>
            <a:r>
              <a:rPr lang="en-US" dirty="0"/>
              <a:t>     </a:t>
            </a:r>
            <a:r>
              <a:rPr lang="en-US" sz="2800" dirty="0"/>
              <a:t>Contact Now</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7500" advClick="0">
        <p15:prstTrans prst="curtains"/>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barn(inVertical)">
                                      <p:cBhvr>
                                        <p:cTn id="7" dur="10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24C64"/>
        </a:solidFill>
        <a:effectLst/>
      </p:bgPr>
    </p:bg>
    <p:spTree>
      <p:nvGrpSpPr>
        <p:cNvPr id="1" name=""/>
        <p:cNvGrpSpPr/>
        <p:nvPr/>
      </p:nvGrpSpPr>
      <p:grpSpPr>
        <a:xfrm>
          <a:off x="0" y="0"/>
          <a:ext cx="0" cy="0"/>
          <a:chOff x="0" y="0"/>
          <a:chExt cx="0" cy="0"/>
        </a:xfrm>
      </p:grpSpPr>
      <p:sp>
        <p:nvSpPr>
          <p:cNvPr id="23" name="TextBox 23"/>
          <p:cNvSpPr txBox="1"/>
          <p:nvPr/>
        </p:nvSpPr>
        <p:spPr>
          <a:xfrm>
            <a:off x="15742577" y="570493"/>
            <a:ext cx="1242391" cy="316230"/>
          </a:xfrm>
          <a:prstGeom prst="rect">
            <a:avLst/>
          </a:prstGeom>
        </p:spPr>
        <p:txBody>
          <a:bodyPr lIns="0" tIns="0" rIns="0" bIns="0" rtlCol="0" anchor="t">
            <a:spAutoFit/>
          </a:bodyPr>
          <a:lstStyle/>
          <a:p>
            <a:pPr algn="ctr">
              <a:lnSpc>
                <a:spcPts val="2519"/>
              </a:lnSpc>
              <a:spcBef>
                <a:spcPct val="0"/>
              </a:spcBef>
            </a:pPr>
            <a:r>
              <a:rPr lang="en-US" sz="1799" dirty="0">
                <a:solidFill>
                  <a:srgbClr val="000000"/>
                </a:solidFill>
                <a:latin typeface="Work Sans"/>
                <a:ea typeface="Work Sans"/>
                <a:cs typeface="Work Sans"/>
                <a:sym typeface="Work Sans"/>
              </a:rPr>
              <a:t>Log In</a:t>
            </a:r>
          </a:p>
        </p:txBody>
      </p:sp>
      <p:grpSp>
        <p:nvGrpSpPr>
          <p:cNvPr id="32" name="Group 2">
            <a:extLst>
              <a:ext uri="{FF2B5EF4-FFF2-40B4-BE49-F238E27FC236}">
                <a16:creationId xmlns:a16="http://schemas.microsoft.com/office/drawing/2014/main" id="{ACC09A46-E0BF-6603-B855-CCE15271F8BC}"/>
              </a:ext>
            </a:extLst>
          </p:cNvPr>
          <p:cNvGrpSpPr/>
          <p:nvPr/>
        </p:nvGrpSpPr>
        <p:grpSpPr>
          <a:xfrm>
            <a:off x="0" y="1"/>
            <a:ext cx="18288000" cy="1329484"/>
            <a:chOff x="0" y="0"/>
            <a:chExt cx="4816593" cy="1161129"/>
          </a:xfrm>
        </p:grpSpPr>
        <p:sp>
          <p:nvSpPr>
            <p:cNvPr id="33" name="Freeform 3">
              <a:extLst>
                <a:ext uri="{FF2B5EF4-FFF2-40B4-BE49-F238E27FC236}">
                  <a16:creationId xmlns:a16="http://schemas.microsoft.com/office/drawing/2014/main" id="{FD5E2C2D-7FF7-D1F5-6B19-92B63E312701}"/>
                </a:ext>
              </a:extLst>
            </p:cNvPr>
            <p:cNvSpPr/>
            <p:nvPr/>
          </p:nvSpPr>
          <p:spPr>
            <a:xfrm>
              <a:off x="0" y="0"/>
              <a:ext cx="4816592" cy="1161129"/>
            </a:xfrm>
            <a:custGeom>
              <a:avLst/>
              <a:gdLst/>
              <a:ahLst/>
              <a:cxnLst/>
              <a:rect l="l" t="t" r="r" b="b"/>
              <a:pathLst>
                <a:path w="4816592" h="1161129">
                  <a:moveTo>
                    <a:pt x="0" y="0"/>
                  </a:moveTo>
                  <a:lnTo>
                    <a:pt x="4816592" y="0"/>
                  </a:lnTo>
                  <a:lnTo>
                    <a:pt x="4816592" y="1161129"/>
                  </a:lnTo>
                  <a:lnTo>
                    <a:pt x="0" y="1161129"/>
                  </a:lnTo>
                  <a:close/>
                </a:path>
              </a:pathLst>
            </a:custGeom>
            <a:solidFill>
              <a:srgbClr val="DCBA8F"/>
            </a:solidFill>
          </p:spPr>
        </p:sp>
        <p:sp>
          <p:nvSpPr>
            <p:cNvPr id="34" name="TextBox 4">
              <a:extLst>
                <a:ext uri="{FF2B5EF4-FFF2-40B4-BE49-F238E27FC236}">
                  <a16:creationId xmlns:a16="http://schemas.microsoft.com/office/drawing/2014/main" id="{C5AD95BE-4A98-14CF-BEC7-42E31F334289}"/>
                </a:ext>
              </a:extLst>
            </p:cNvPr>
            <p:cNvSpPr txBox="1"/>
            <p:nvPr/>
          </p:nvSpPr>
          <p:spPr>
            <a:xfrm>
              <a:off x="0" y="-47625"/>
              <a:ext cx="4816593" cy="1208754"/>
            </a:xfrm>
            <a:prstGeom prst="rect">
              <a:avLst/>
            </a:prstGeom>
          </p:spPr>
          <p:txBody>
            <a:bodyPr lIns="50800" tIns="50800" rIns="50800" bIns="50800" rtlCol="0" anchor="ctr"/>
            <a:lstStyle/>
            <a:p>
              <a:pPr algn="ctr">
                <a:lnSpc>
                  <a:spcPts val="2519"/>
                </a:lnSpc>
              </a:pPr>
              <a:endParaRPr dirty="0"/>
            </a:p>
          </p:txBody>
        </p:sp>
      </p:grpSp>
      <p:sp>
        <p:nvSpPr>
          <p:cNvPr id="35" name="TextBox 34">
            <a:extLst>
              <a:ext uri="{FF2B5EF4-FFF2-40B4-BE49-F238E27FC236}">
                <a16:creationId xmlns:a16="http://schemas.microsoft.com/office/drawing/2014/main" id="{0EBE8B5E-0CDB-9A35-031A-A988E5570CA8}"/>
              </a:ext>
            </a:extLst>
          </p:cNvPr>
          <p:cNvSpPr txBox="1"/>
          <p:nvPr/>
        </p:nvSpPr>
        <p:spPr>
          <a:xfrm>
            <a:off x="5690589" y="283535"/>
            <a:ext cx="6906817" cy="707886"/>
          </a:xfrm>
          <a:prstGeom prst="rect">
            <a:avLst/>
          </a:prstGeom>
          <a:noFill/>
        </p:spPr>
        <p:txBody>
          <a:bodyPr wrap="square" rtlCol="0">
            <a:spAutoFit/>
          </a:bodyPr>
          <a:lstStyle/>
          <a:p>
            <a:r>
              <a:rPr lang="en-US" sz="4000" dirty="0"/>
              <a:t>DATA OVERVIEW FROM EXCEL</a:t>
            </a:r>
          </a:p>
        </p:txBody>
      </p:sp>
      <p:pic>
        <p:nvPicPr>
          <p:cNvPr id="37" name="Picture 36">
            <a:extLst>
              <a:ext uri="{FF2B5EF4-FFF2-40B4-BE49-F238E27FC236}">
                <a16:creationId xmlns:a16="http://schemas.microsoft.com/office/drawing/2014/main" id="{C97A0F1B-0105-89F0-C5E1-422993307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4" y="1274955"/>
            <a:ext cx="10190205" cy="9012044"/>
          </a:xfrm>
          <a:prstGeom prst="rect">
            <a:avLst/>
          </a:prstGeom>
        </p:spPr>
      </p:pic>
      <p:sp>
        <p:nvSpPr>
          <p:cNvPr id="39" name="TextBox 38">
            <a:extLst>
              <a:ext uri="{FF2B5EF4-FFF2-40B4-BE49-F238E27FC236}">
                <a16:creationId xmlns:a16="http://schemas.microsoft.com/office/drawing/2014/main" id="{C17C9920-756B-B3A4-41FD-B7DDE0B87C1F}"/>
              </a:ext>
            </a:extLst>
          </p:cNvPr>
          <p:cNvSpPr txBox="1"/>
          <p:nvPr/>
        </p:nvSpPr>
        <p:spPr>
          <a:xfrm>
            <a:off x="10231393" y="1613018"/>
            <a:ext cx="8036014" cy="6494085"/>
          </a:xfrm>
          <a:prstGeom prst="rect">
            <a:avLst/>
          </a:prstGeom>
          <a:noFill/>
        </p:spPr>
        <p:txBody>
          <a:bodyPr wrap="square">
            <a:spAutoFit/>
          </a:bodyPr>
          <a:lstStyle/>
          <a:p>
            <a:r>
              <a:rPr lang="en-US" sz="3200" dirty="0">
                <a:solidFill>
                  <a:schemeClr val="bg1"/>
                </a:solidFill>
                <a:latin typeface="Times New Roman" panose="02020603050405020304" pitchFamily="18" charset="0"/>
                <a:cs typeface="Times New Roman" panose="02020603050405020304" pitchFamily="18" charset="0"/>
              </a:rPr>
              <a:t>This bar chart shows the </a:t>
            </a:r>
            <a:r>
              <a:rPr lang="en-US" sz="3200" b="1" dirty="0">
                <a:solidFill>
                  <a:schemeClr val="bg1"/>
                </a:solidFill>
                <a:latin typeface="Times New Roman" panose="02020603050405020304" pitchFamily="18" charset="0"/>
                <a:cs typeface="Times New Roman" panose="02020603050405020304" pitchFamily="18" charset="0"/>
              </a:rPr>
              <a:t>starting prices of different holiday resorts in Pakistan (PKR)</a:t>
            </a:r>
            <a:r>
              <a:rPr lang="en-US" sz="3200" dirty="0">
                <a:solidFill>
                  <a:schemeClr val="bg1"/>
                </a:solidFill>
                <a:latin typeface="Times New Roman" panose="02020603050405020304" pitchFamily="18" charset="0"/>
                <a:cs typeface="Times New Roman" panose="02020603050405020304" pitchFamily="18" charset="0"/>
              </a:rPr>
              <a:t>. From the comparison, </a:t>
            </a:r>
            <a:r>
              <a:rPr lang="en-US" sz="3200" b="1" dirty="0">
                <a:solidFill>
                  <a:schemeClr val="bg1"/>
                </a:solidFill>
                <a:latin typeface="Times New Roman" panose="02020603050405020304" pitchFamily="18" charset="0"/>
                <a:cs typeface="Times New Roman" panose="02020603050405020304" pitchFamily="18" charset="0"/>
              </a:rPr>
              <a:t>Serena </a:t>
            </a:r>
            <a:r>
              <a:rPr lang="en-US" sz="3200" b="1" dirty="0" err="1">
                <a:solidFill>
                  <a:schemeClr val="bg1"/>
                </a:solidFill>
                <a:latin typeface="Times New Roman" panose="02020603050405020304" pitchFamily="18" charset="0"/>
                <a:cs typeface="Times New Roman" panose="02020603050405020304" pitchFamily="18" charset="0"/>
              </a:rPr>
              <a:t>Shigar</a:t>
            </a:r>
            <a:r>
              <a:rPr lang="en-US" sz="3200" b="1" dirty="0">
                <a:solidFill>
                  <a:schemeClr val="bg1"/>
                </a:solidFill>
                <a:latin typeface="Times New Roman" panose="02020603050405020304" pitchFamily="18" charset="0"/>
                <a:cs typeface="Times New Roman" panose="02020603050405020304" pitchFamily="18" charset="0"/>
              </a:rPr>
              <a:t> Fort</a:t>
            </a:r>
            <a:r>
              <a:rPr lang="en-US" sz="3200" dirty="0">
                <a:solidFill>
                  <a:schemeClr val="bg1"/>
                </a:solidFill>
                <a:latin typeface="Times New Roman" panose="02020603050405020304" pitchFamily="18" charset="0"/>
                <a:cs typeface="Times New Roman" panose="02020603050405020304" pitchFamily="18" charset="0"/>
              </a:rPr>
              <a:t> has the highest starting price at around </a:t>
            </a:r>
            <a:r>
              <a:rPr lang="en-US" sz="3200" b="1" dirty="0">
                <a:solidFill>
                  <a:schemeClr val="bg1"/>
                </a:solidFill>
                <a:latin typeface="Times New Roman" panose="02020603050405020304" pitchFamily="18" charset="0"/>
                <a:cs typeface="Times New Roman" panose="02020603050405020304" pitchFamily="18" charset="0"/>
              </a:rPr>
              <a:t>PKR 40,000</a:t>
            </a:r>
            <a:r>
              <a:rPr lang="en-US" sz="3200" dirty="0">
                <a:solidFill>
                  <a:schemeClr val="bg1"/>
                </a:solidFill>
                <a:latin typeface="Times New Roman" panose="02020603050405020304" pitchFamily="18" charset="0"/>
                <a:cs typeface="Times New Roman" panose="02020603050405020304" pitchFamily="18" charset="0"/>
              </a:rPr>
              <a:t>, showing its premium and heritage experience. </a:t>
            </a:r>
            <a:r>
              <a:rPr lang="en-US" sz="3200" b="1" dirty="0">
                <a:solidFill>
                  <a:schemeClr val="bg1"/>
                </a:solidFill>
                <a:latin typeface="Times New Roman" panose="02020603050405020304" pitchFamily="18" charset="0"/>
                <a:cs typeface="Times New Roman" panose="02020603050405020304" pitchFamily="18" charset="0"/>
              </a:rPr>
              <a:t>Pearl Continental </a:t>
            </a:r>
            <a:r>
              <a:rPr lang="en-US" sz="3200" b="1" dirty="0" err="1">
                <a:solidFill>
                  <a:schemeClr val="bg1"/>
                </a:solidFill>
                <a:latin typeface="Times New Roman" panose="02020603050405020304" pitchFamily="18" charset="0"/>
                <a:cs typeface="Times New Roman" panose="02020603050405020304" pitchFamily="18" charset="0"/>
              </a:rPr>
              <a:t>Bhurban</a:t>
            </a:r>
            <a:r>
              <a:rPr lang="en-US" sz="3200" dirty="0">
                <a:solidFill>
                  <a:schemeClr val="bg1"/>
                </a:solidFill>
                <a:latin typeface="Times New Roman" panose="02020603050405020304" pitchFamily="18" charset="0"/>
                <a:cs typeface="Times New Roman" panose="02020603050405020304" pitchFamily="18" charset="0"/>
              </a:rPr>
              <a:t> and </a:t>
            </a:r>
            <a:r>
              <a:rPr lang="en-US" sz="3200" b="1" dirty="0" err="1">
                <a:solidFill>
                  <a:schemeClr val="bg1"/>
                </a:solidFill>
                <a:latin typeface="Times New Roman" panose="02020603050405020304" pitchFamily="18" charset="0"/>
                <a:cs typeface="Times New Roman" panose="02020603050405020304" pitchFamily="18" charset="0"/>
              </a:rPr>
              <a:t>Shangrila</a:t>
            </a:r>
            <a:r>
              <a:rPr lang="en-US" sz="3200" b="1" dirty="0">
                <a:solidFill>
                  <a:schemeClr val="bg1"/>
                </a:solidFill>
                <a:latin typeface="Times New Roman" panose="02020603050405020304" pitchFamily="18" charset="0"/>
                <a:cs typeface="Times New Roman" panose="02020603050405020304" pitchFamily="18" charset="0"/>
              </a:rPr>
              <a:t> Resort</a:t>
            </a:r>
            <a:r>
              <a:rPr lang="en-US" sz="3200" dirty="0">
                <a:solidFill>
                  <a:schemeClr val="bg1"/>
                </a:solidFill>
                <a:latin typeface="Times New Roman" panose="02020603050405020304" pitchFamily="18" charset="0"/>
                <a:cs typeface="Times New Roman" panose="02020603050405020304" pitchFamily="18" charset="0"/>
              </a:rPr>
              <a:t> also fall in the higher price range, indicating luxury services. On the other hand, </a:t>
            </a:r>
            <a:r>
              <a:rPr lang="en-US" sz="3200" b="1" dirty="0">
                <a:solidFill>
                  <a:schemeClr val="bg1"/>
                </a:solidFill>
                <a:latin typeface="Times New Roman" panose="02020603050405020304" pitchFamily="18" charset="0"/>
                <a:cs typeface="Times New Roman" panose="02020603050405020304" pitchFamily="18" charset="0"/>
              </a:rPr>
              <a:t>Monal Resort, Lakeside Resort Khanpur, and Nathia Gali Forest Resort</a:t>
            </a:r>
            <a:r>
              <a:rPr lang="en-US" sz="3200" dirty="0">
                <a:solidFill>
                  <a:schemeClr val="bg1"/>
                </a:solidFill>
                <a:latin typeface="Times New Roman" panose="02020603050405020304" pitchFamily="18" charset="0"/>
                <a:cs typeface="Times New Roman" panose="02020603050405020304" pitchFamily="18" charset="0"/>
              </a:rPr>
              <a:t> have relatively lower starting prices, making them more affordable options for tourists while still offering quality stays.</a:t>
            </a:r>
          </a:p>
        </p:txBody>
      </p:sp>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arn(inVertical)">
                                      <p:cBhvr>
                                        <p:cTn id="7" dur="2000"/>
                                        <p:tgtEl>
                                          <p:spTgt spid="3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arn(inVertical)">
                                      <p:cBhvr>
                                        <p:cTn id="10" dur="2000"/>
                                        <p:tgtEl>
                                          <p:spTgt spid="37"/>
                                        </p:tgtEl>
                                      </p:cBhvr>
                                    </p:animEffect>
                                  </p:childTnLst>
                                </p:cTn>
                              </p:par>
                              <p:par>
                                <p:cTn id="11" presetID="16" presetClass="entr" presetSubtype="21" fill="hold" nodeType="with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Effect transition="in" filter="barn(inVertical)">
                                      <p:cBhvr>
                                        <p:cTn id="13" dur="20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7227335-B4BC-6C75-739D-A7AB34B78F52}"/>
              </a:ext>
            </a:extLst>
          </p:cNvPr>
          <p:cNvGrpSpPr/>
          <p:nvPr/>
        </p:nvGrpSpPr>
        <p:grpSpPr>
          <a:xfrm>
            <a:off x="0" y="1"/>
            <a:ext cx="18288000" cy="1329484"/>
            <a:chOff x="0" y="0"/>
            <a:chExt cx="4816593" cy="1161129"/>
          </a:xfrm>
        </p:grpSpPr>
        <p:sp>
          <p:nvSpPr>
            <p:cNvPr id="3" name="Freeform 3">
              <a:extLst>
                <a:ext uri="{FF2B5EF4-FFF2-40B4-BE49-F238E27FC236}">
                  <a16:creationId xmlns:a16="http://schemas.microsoft.com/office/drawing/2014/main" id="{0413E020-1CBE-B92C-01D3-E0A1D9211A71}"/>
                </a:ext>
              </a:extLst>
            </p:cNvPr>
            <p:cNvSpPr/>
            <p:nvPr/>
          </p:nvSpPr>
          <p:spPr>
            <a:xfrm>
              <a:off x="0" y="0"/>
              <a:ext cx="4816592" cy="1161129"/>
            </a:xfrm>
            <a:custGeom>
              <a:avLst/>
              <a:gdLst/>
              <a:ahLst/>
              <a:cxnLst/>
              <a:rect l="l" t="t" r="r" b="b"/>
              <a:pathLst>
                <a:path w="4816592" h="1161129">
                  <a:moveTo>
                    <a:pt x="0" y="0"/>
                  </a:moveTo>
                  <a:lnTo>
                    <a:pt x="4816592" y="0"/>
                  </a:lnTo>
                  <a:lnTo>
                    <a:pt x="4816592" y="1161129"/>
                  </a:lnTo>
                  <a:lnTo>
                    <a:pt x="0" y="1161129"/>
                  </a:lnTo>
                  <a:close/>
                </a:path>
              </a:pathLst>
            </a:custGeom>
            <a:solidFill>
              <a:srgbClr val="DCBA8F"/>
            </a:solidFill>
          </p:spPr>
        </p:sp>
        <p:sp>
          <p:nvSpPr>
            <p:cNvPr id="4" name="TextBox 4">
              <a:extLst>
                <a:ext uri="{FF2B5EF4-FFF2-40B4-BE49-F238E27FC236}">
                  <a16:creationId xmlns:a16="http://schemas.microsoft.com/office/drawing/2014/main" id="{E91E3D44-15AB-BBC5-CBC4-695A7098D450}"/>
                </a:ext>
              </a:extLst>
            </p:cNvPr>
            <p:cNvSpPr txBox="1"/>
            <p:nvPr/>
          </p:nvSpPr>
          <p:spPr>
            <a:xfrm>
              <a:off x="0" y="-47625"/>
              <a:ext cx="4816593" cy="1208754"/>
            </a:xfrm>
            <a:prstGeom prst="rect">
              <a:avLst/>
            </a:prstGeom>
          </p:spPr>
          <p:txBody>
            <a:bodyPr lIns="50800" tIns="50800" rIns="50800" bIns="50800" rtlCol="0" anchor="ctr"/>
            <a:lstStyle/>
            <a:p>
              <a:pPr algn="ctr">
                <a:lnSpc>
                  <a:spcPts val="2519"/>
                </a:lnSpc>
              </a:pPr>
              <a:endParaRPr dirty="0"/>
            </a:p>
          </p:txBody>
        </p:sp>
      </p:grpSp>
      <p:grpSp>
        <p:nvGrpSpPr>
          <p:cNvPr id="5" name="Group 2">
            <a:extLst>
              <a:ext uri="{FF2B5EF4-FFF2-40B4-BE49-F238E27FC236}">
                <a16:creationId xmlns:a16="http://schemas.microsoft.com/office/drawing/2014/main" id="{114E290B-A917-82CF-5EC0-6456D5D45BD5}"/>
              </a:ext>
            </a:extLst>
          </p:cNvPr>
          <p:cNvGrpSpPr/>
          <p:nvPr/>
        </p:nvGrpSpPr>
        <p:grpSpPr>
          <a:xfrm>
            <a:off x="0" y="1329485"/>
            <a:ext cx="18300357" cy="8957514"/>
            <a:chOff x="0" y="0"/>
            <a:chExt cx="2833290" cy="1434353"/>
          </a:xfrm>
        </p:grpSpPr>
        <p:sp>
          <p:nvSpPr>
            <p:cNvPr id="6" name="Freeform 3">
              <a:extLst>
                <a:ext uri="{FF2B5EF4-FFF2-40B4-BE49-F238E27FC236}">
                  <a16:creationId xmlns:a16="http://schemas.microsoft.com/office/drawing/2014/main" id="{E4D429D5-6020-BD6C-04F2-6894AE020836}"/>
                </a:ext>
              </a:extLst>
            </p:cNvPr>
            <p:cNvSpPr/>
            <p:nvPr/>
          </p:nvSpPr>
          <p:spPr>
            <a:xfrm>
              <a:off x="0" y="0"/>
              <a:ext cx="2833290" cy="1434353"/>
            </a:xfrm>
            <a:custGeom>
              <a:avLst/>
              <a:gdLst/>
              <a:ahLst/>
              <a:cxnLst/>
              <a:rect l="l" t="t" r="r" b="b"/>
              <a:pathLst>
                <a:path w="2833290" h="1434353">
                  <a:moveTo>
                    <a:pt x="0" y="0"/>
                  </a:moveTo>
                  <a:lnTo>
                    <a:pt x="2833290" y="0"/>
                  </a:lnTo>
                  <a:lnTo>
                    <a:pt x="2833290" y="1434353"/>
                  </a:lnTo>
                  <a:lnTo>
                    <a:pt x="0" y="1434353"/>
                  </a:lnTo>
                  <a:close/>
                </a:path>
              </a:pathLst>
            </a:custGeom>
            <a:blipFill>
              <a:blip r:embed="rId2">
                <a:alphaModFix amt="35000"/>
              </a:blip>
              <a:stretch>
                <a:fillRect t="-5555" b="-5555"/>
              </a:stretch>
            </a:blipFill>
          </p:spPr>
        </p:sp>
      </p:grpSp>
      <p:sp>
        <p:nvSpPr>
          <p:cNvPr id="7" name="TextBox 6">
            <a:extLst>
              <a:ext uri="{FF2B5EF4-FFF2-40B4-BE49-F238E27FC236}">
                <a16:creationId xmlns:a16="http://schemas.microsoft.com/office/drawing/2014/main" id="{1E61FD01-9F6C-030D-882C-0668B1716FB0}"/>
              </a:ext>
            </a:extLst>
          </p:cNvPr>
          <p:cNvSpPr txBox="1"/>
          <p:nvPr/>
        </p:nvSpPr>
        <p:spPr>
          <a:xfrm>
            <a:off x="5486400" y="313283"/>
            <a:ext cx="792480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DATA OVERVIEW FROM EXCEL</a:t>
            </a:r>
          </a:p>
        </p:txBody>
      </p:sp>
      <p:pic>
        <p:nvPicPr>
          <p:cNvPr id="9" name="Picture 8">
            <a:extLst>
              <a:ext uri="{FF2B5EF4-FFF2-40B4-BE49-F238E27FC236}">
                <a16:creationId xmlns:a16="http://schemas.microsoft.com/office/drawing/2014/main" id="{7BF7A669-6A8A-6F5D-84F5-BFB3D1888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6" y="1329485"/>
            <a:ext cx="10272584" cy="8957514"/>
          </a:xfrm>
          <a:prstGeom prst="rect">
            <a:avLst/>
          </a:prstGeom>
        </p:spPr>
      </p:pic>
      <p:sp>
        <p:nvSpPr>
          <p:cNvPr id="11" name="TextBox 10">
            <a:extLst>
              <a:ext uri="{FF2B5EF4-FFF2-40B4-BE49-F238E27FC236}">
                <a16:creationId xmlns:a16="http://schemas.microsoft.com/office/drawing/2014/main" id="{FE89A6A8-11ED-A561-9BCA-286F75BA70BE}"/>
              </a:ext>
            </a:extLst>
          </p:cNvPr>
          <p:cNvSpPr txBox="1"/>
          <p:nvPr/>
        </p:nvSpPr>
        <p:spPr>
          <a:xfrm>
            <a:off x="10820399" y="1642767"/>
            <a:ext cx="7010401" cy="6186309"/>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This slide presents key details of all resorts, including pricing, amenities, and locations. It includes a booking cost calculator that estimates total costs based on nights, guests, and season. The sample booking log and summary metrics highlight total revenue, average booking value, and high-value reservations, providing a clear view of booking trends and resort performance.</a:t>
            </a:r>
          </a:p>
        </p:txBody>
      </p:sp>
    </p:spTree>
    <p:extLst>
      <p:ext uri="{BB962C8B-B14F-4D97-AF65-F5344CB8AC3E}">
        <p14:creationId xmlns:p14="http://schemas.microsoft.com/office/powerpoint/2010/main" val="3102307125"/>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arn(inVertical)">
                                      <p:cBhvr>
                                        <p:cTn id="11" dur="2000"/>
                                        <p:tgtEl>
                                          <p:spTgt spid="7">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6D3C1FD-9FAB-0CB7-3361-93E74949F0D5}"/>
              </a:ext>
            </a:extLst>
          </p:cNvPr>
          <p:cNvGrpSpPr/>
          <p:nvPr/>
        </p:nvGrpSpPr>
        <p:grpSpPr>
          <a:xfrm>
            <a:off x="0" y="1"/>
            <a:ext cx="18288000" cy="1329484"/>
            <a:chOff x="0" y="0"/>
            <a:chExt cx="4816593" cy="1161129"/>
          </a:xfrm>
        </p:grpSpPr>
        <p:sp>
          <p:nvSpPr>
            <p:cNvPr id="3" name="Freeform 3">
              <a:extLst>
                <a:ext uri="{FF2B5EF4-FFF2-40B4-BE49-F238E27FC236}">
                  <a16:creationId xmlns:a16="http://schemas.microsoft.com/office/drawing/2014/main" id="{8651F8CA-AB44-1910-0301-8111C808C93E}"/>
                </a:ext>
              </a:extLst>
            </p:cNvPr>
            <p:cNvSpPr/>
            <p:nvPr/>
          </p:nvSpPr>
          <p:spPr>
            <a:xfrm>
              <a:off x="0" y="0"/>
              <a:ext cx="4816592" cy="1161129"/>
            </a:xfrm>
            <a:custGeom>
              <a:avLst/>
              <a:gdLst/>
              <a:ahLst/>
              <a:cxnLst/>
              <a:rect l="l" t="t" r="r" b="b"/>
              <a:pathLst>
                <a:path w="4816592" h="1161129">
                  <a:moveTo>
                    <a:pt x="0" y="0"/>
                  </a:moveTo>
                  <a:lnTo>
                    <a:pt x="4816592" y="0"/>
                  </a:lnTo>
                  <a:lnTo>
                    <a:pt x="4816592" y="1161129"/>
                  </a:lnTo>
                  <a:lnTo>
                    <a:pt x="0" y="1161129"/>
                  </a:lnTo>
                  <a:close/>
                </a:path>
              </a:pathLst>
            </a:custGeom>
            <a:solidFill>
              <a:srgbClr val="DCBA8F"/>
            </a:solidFill>
          </p:spPr>
        </p:sp>
        <p:sp>
          <p:nvSpPr>
            <p:cNvPr id="4" name="TextBox 4">
              <a:extLst>
                <a:ext uri="{FF2B5EF4-FFF2-40B4-BE49-F238E27FC236}">
                  <a16:creationId xmlns:a16="http://schemas.microsoft.com/office/drawing/2014/main" id="{538AF869-3295-45CD-EC99-6F3F75903D8A}"/>
                </a:ext>
              </a:extLst>
            </p:cNvPr>
            <p:cNvSpPr txBox="1"/>
            <p:nvPr/>
          </p:nvSpPr>
          <p:spPr>
            <a:xfrm>
              <a:off x="0" y="-47625"/>
              <a:ext cx="4816593" cy="1208754"/>
            </a:xfrm>
            <a:prstGeom prst="rect">
              <a:avLst/>
            </a:prstGeom>
          </p:spPr>
          <p:txBody>
            <a:bodyPr lIns="50800" tIns="50800" rIns="50800" bIns="50800" rtlCol="0" anchor="ctr"/>
            <a:lstStyle/>
            <a:p>
              <a:pPr algn="ctr">
                <a:lnSpc>
                  <a:spcPts val="2519"/>
                </a:lnSpc>
              </a:pPr>
              <a:endParaRPr dirty="0"/>
            </a:p>
          </p:txBody>
        </p:sp>
      </p:grpSp>
      <p:sp>
        <p:nvSpPr>
          <p:cNvPr id="5" name="TextBox 4">
            <a:extLst>
              <a:ext uri="{FF2B5EF4-FFF2-40B4-BE49-F238E27FC236}">
                <a16:creationId xmlns:a16="http://schemas.microsoft.com/office/drawing/2014/main" id="{17C5158A-9483-965C-B414-F4851DDDA54A}"/>
              </a:ext>
            </a:extLst>
          </p:cNvPr>
          <p:cNvSpPr txBox="1"/>
          <p:nvPr/>
        </p:nvSpPr>
        <p:spPr>
          <a:xfrm>
            <a:off x="5333998" y="283535"/>
            <a:ext cx="76200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VIDEO ANIMATION  SCRIPT</a:t>
            </a:r>
          </a:p>
        </p:txBody>
      </p:sp>
      <p:grpSp>
        <p:nvGrpSpPr>
          <p:cNvPr id="6" name="Group 2">
            <a:extLst>
              <a:ext uri="{FF2B5EF4-FFF2-40B4-BE49-F238E27FC236}">
                <a16:creationId xmlns:a16="http://schemas.microsoft.com/office/drawing/2014/main" id="{961D8DCA-0CE7-6AA6-C5FD-423747B3305C}"/>
              </a:ext>
            </a:extLst>
          </p:cNvPr>
          <p:cNvGrpSpPr/>
          <p:nvPr/>
        </p:nvGrpSpPr>
        <p:grpSpPr>
          <a:xfrm>
            <a:off x="0" y="1274955"/>
            <a:ext cx="18300357" cy="9012044"/>
            <a:chOff x="0" y="0"/>
            <a:chExt cx="2833290" cy="1434353"/>
          </a:xfrm>
        </p:grpSpPr>
        <p:sp>
          <p:nvSpPr>
            <p:cNvPr id="7" name="Freeform 3">
              <a:extLst>
                <a:ext uri="{FF2B5EF4-FFF2-40B4-BE49-F238E27FC236}">
                  <a16:creationId xmlns:a16="http://schemas.microsoft.com/office/drawing/2014/main" id="{F57EAC36-ED55-4C52-DCEB-361CC26F0F48}"/>
                </a:ext>
              </a:extLst>
            </p:cNvPr>
            <p:cNvSpPr/>
            <p:nvPr/>
          </p:nvSpPr>
          <p:spPr>
            <a:xfrm>
              <a:off x="0" y="0"/>
              <a:ext cx="2833290" cy="1434353"/>
            </a:xfrm>
            <a:custGeom>
              <a:avLst/>
              <a:gdLst/>
              <a:ahLst/>
              <a:cxnLst/>
              <a:rect l="l" t="t" r="r" b="b"/>
              <a:pathLst>
                <a:path w="2833290" h="1434353">
                  <a:moveTo>
                    <a:pt x="0" y="0"/>
                  </a:moveTo>
                  <a:lnTo>
                    <a:pt x="2833290" y="0"/>
                  </a:lnTo>
                  <a:lnTo>
                    <a:pt x="2833290" y="1434353"/>
                  </a:lnTo>
                  <a:lnTo>
                    <a:pt x="0" y="1434353"/>
                  </a:lnTo>
                  <a:close/>
                </a:path>
              </a:pathLst>
            </a:custGeom>
            <a:blipFill>
              <a:blip r:embed="rId2">
                <a:alphaModFix amt="35000"/>
              </a:blip>
              <a:stretch>
                <a:fillRect t="-5555" b="-5555"/>
              </a:stretch>
            </a:blipFill>
          </p:spPr>
        </p:sp>
      </p:grpSp>
      <p:pic>
        <p:nvPicPr>
          <p:cNvPr id="9" name="Picture 8">
            <a:extLst>
              <a:ext uri="{FF2B5EF4-FFF2-40B4-BE49-F238E27FC236}">
                <a16:creationId xmlns:a16="http://schemas.microsoft.com/office/drawing/2014/main" id="{147712F2-94BE-CCD7-D660-0C09DBDA1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7" y="1263537"/>
            <a:ext cx="10993384" cy="9012044"/>
          </a:xfrm>
          <a:prstGeom prst="rect">
            <a:avLst/>
          </a:prstGeom>
        </p:spPr>
      </p:pic>
      <p:sp>
        <p:nvSpPr>
          <p:cNvPr id="11" name="TextBox 10">
            <a:extLst>
              <a:ext uri="{FF2B5EF4-FFF2-40B4-BE49-F238E27FC236}">
                <a16:creationId xmlns:a16="http://schemas.microsoft.com/office/drawing/2014/main" id="{866A5A09-D11D-F19A-681E-ECB0F42D920B}"/>
              </a:ext>
            </a:extLst>
          </p:cNvPr>
          <p:cNvSpPr txBox="1"/>
          <p:nvPr/>
        </p:nvSpPr>
        <p:spPr>
          <a:xfrm>
            <a:off x="11506199" y="2320906"/>
            <a:ext cx="6096001" cy="7294305"/>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This slide showcases our holiday resorts with engaging visuals and animations. Short video clips highlight scenic views, resort amenities, and guest experiences, while text animations emphasize key features like pricing, packages, and services. The use of subtle motion and dynamic visuals makes the presentation lively and gives viewers a real feel of the resort environment.</a:t>
            </a:r>
          </a:p>
        </p:txBody>
      </p:sp>
    </p:spTree>
    <p:extLst>
      <p:ext uri="{BB962C8B-B14F-4D97-AF65-F5344CB8AC3E}">
        <p14:creationId xmlns:p14="http://schemas.microsoft.com/office/powerpoint/2010/main" val="1321793676"/>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barn(inVertical)">
                                      <p:cBhvr>
                                        <p:cTn id="11" dur="2000"/>
                                        <p:tgtEl>
                                          <p:spTgt spid="5">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2000"/>
                                        <p:tgtEl>
                                          <p:spTgt spid="9"/>
                                        </p:tgtEl>
                                      </p:cBhvr>
                                    </p:animEffect>
                                  </p:childTnLst>
                                </p:cTn>
                              </p:par>
                              <p:par>
                                <p:cTn id="15" presetID="16" presetClass="entr" presetSubtype="21" fill="hold"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barn(inVertical)">
                                      <p:cBhvr>
                                        <p:cTn id="17"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24C6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DCBA8F"/>
            </a:solidFill>
          </p:spPr>
        </p:sp>
        <p:sp>
          <p:nvSpPr>
            <p:cNvPr id="4" name="TextBox 4"/>
            <p:cNvSpPr txBox="1"/>
            <p:nvPr/>
          </p:nvSpPr>
          <p:spPr>
            <a:xfrm>
              <a:off x="0" y="-47625"/>
              <a:ext cx="812800" cy="2756958"/>
            </a:xfrm>
            <a:prstGeom prst="rect">
              <a:avLst/>
            </a:prstGeom>
          </p:spPr>
          <p:txBody>
            <a:bodyPr lIns="50800" tIns="50800" rIns="50800" bIns="50800" rtlCol="0" anchor="ctr"/>
            <a:lstStyle/>
            <a:p>
              <a:pPr algn="ctr">
                <a:lnSpc>
                  <a:spcPts val="2519"/>
                </a:lnSpc>
              </a:pPr>
              <a:endParaRPr dirty="0"/>
            </a:p>
          </p:txBody>
        </p:sp>
      </p:grpSp>
      <p:grpSp>
        <p:nvGrpSpPr>
          <p:cNvPr id="5" name="Group 5"/>
          <p:cNvGrpSpPr/>
          <p:nvPr/>
        </p:nvGrpSpPr>
        <p:grpSpPr>
          <a:xfrm>
            <a:off x="1028700" y="1989823"/>
            <a:ext cx="6071444" cy="8297177"/>
            <a:chOff x="0" y="0"/>
            <a:chExt cx="1599064" cy="2185265"/>
          </a:xfrm>
        </p:grpSpPr>
        <p:sp>
          <p:nvSpPr>
            <p:cNvPr id="6" name="Freeform 6"/>
            <p:cNvSpPr/>
            <p:nvPr/>
          </p:nvSpPr>
          <p:spPr>
            <a:xfrm>
              <a:off x="0" y="0"/>
              <a:ext cx="1599064" cy="2185265"/>
            </a:xfrm>
            <a:custGeom>
              <a:avLst/>
              <a:gdLst/>
              <a:ahLst/>
              <a:cxnLst/>
              <a:rect l="l" t="t" r="r" b="b"/>
              <a:pathLst>
                <a:path w="1599064" h="2185265">
                  <a:moveTo>
                    <a:pt x="0" y="0"/>
                  </a:moveTo>
                  <a:lnTo>
                    <a:pt x="1599064" y="0"/>
                  </a:lnTo>
                  <a:lnTo>
                    <a:pt x="1599064" y="2185265"/>
                  </a:lnTo>
                  <a:lnTo>
                    <a:pt x="0" y="2185265"/>
                  </a:lnTo>
                  <a:close/>
                </a:path>
              </a:pathLst>
            </a:custGeom>
            <a:solidFill>
              <a:srgbClr val="424C64"/>
            </a:solidFill>
          </p:spPr>
        </p:sp>
        <p:sp>
          <p:nvSpPr>
            <p:cNvPr id="7" name="TextBox 7"/>
            <p:cNvSpPr txBox="1"/>
            <p:nvPr/>
          </p:nvSpPr>
          <p:spPr>
            <a:xfrm>
              <a:off x="0" y="-47625"/>
              <a:ext cx="1599064" cy="2232890"/>
            </a:xfrm>
            <a:prstGeom prst="rect">
              <a:avLst/>
            </a:prstGeom>
          </p:spPr>
          <p:txBody>
            <a:bodyPr lIns="50800" tIns="50800" rIns="50800" bIns="50800" rtlCol="0" anchor="ctr"/>
            <a:lstStyle/>
            <a:p>
              <a:pPr algn="ctr">
                <a:lnSpc>
                  <a:spcPts val="2519"/>
                </a:lnSpc>
              </a:pPr>
              <a:endParaRPr dirty="0"/>
            </a:p>
          </p:txBody>
        </p:sp>
      </p:grpSp>
      <p:grpSp>
        <p:nvGrpSpPr>
          <p:cNvPr id="10" name="Group 10"/>
          <p:cNvGrpSpPr/>
          <p:nvPr/>
        </p:nvGrpSpPr>
        <p:grpSpPr>
          <a:xfrm>
            <a:off x="15468244" y="466616"/>
            <a:ext cx="1791056" cy="571609"/>
            <a:chOff x="0" y="0"/>
            <a:chExt cx="471718" cy="150547"/>
          </a:xfrm>
        </p:grpSpPr>
        <p:sp>
          <p:nvSpPr>
            <p:cNvPr id="11" name="Freeform 11"/>
            <p:cNvSpPr/>
            <p:nvPr/>
          </p:nvSpPr>
          <p:spPr>
            <a:xfrm>
              <a:off x="0" y="0"/>
              <a:ext cx="471718" cy="150547"/>
            </a:xfrm>
            <a:custGeom>
              <a:avLst/>
              <a:gdLst/>
              <a:ahLst/>
              <a:cxnLst/>
              <a:rect l="l" t="t" r="r" b="b"/>
              <a:pathLst>
                <a:path w="471718" h="150547">
                  <a:moveTo>
                    <a:pt x="0" y="0"/>
                  </a:moveTo>
                  <a:lnTo>
                    <a:pt x="471718" y="0"/>
                  </a:lnTo>
                  <a:lnTo>
                    <a:pt x="471718" y="150547"/>
                  </a:lnTo>
                  <a:lnTo>
                    <a:pt x="0" y="150547"/>
                  </a:lnTo>
                  <a:close/>
                </a:path>
              </a:pathLst>
            </a:custGeom>
            <a:solidFill>
              <a:srgbClr val="F2E9DA"/>
            </a:solidFill>
            <a:ln w="38100" cap="sq">
              <a:solidFill>
                <a:srgbClr val="DCBA8F"/>
              </a:solidFill>
              <a:prstDash val="solid"/>
              <a:miter/>
            </a:ln>
          </p:spPr>
        </p:sp>
        <p:sp>
          <p:nvSpPr>
            <p:cNvPr id="12" name="TextBox 12"/>
            <p:cNvSpPr txBox="1"/>
            <p:nvPr/>
          </p:nvSpPr>
          <p:spPr>
            <a:xfrm>
              <a:off x="0" y="-47625"/>
              <a:ext cx="471718" cy="198172"/>
            </a:xfrm>
            <a:prstGeom prst="rect">
              <a:avLst/>
            </a:prstGeom>
          </p:spPr>
          <p:txBody>
            <a:bodyPr lIns="50800" tIns="50800" rIns="50800" bIns="50800" rtlCol="0" anchor="ctr"/>
            <a:lstStyle/>
            <a:p>
              <a:pPr algn="ctr">
                <a:lnSpc>
                  <a:spcPts val="2519"/>
                </a:lnSpc>
              </a:pPr>
              <a:endParaRPr dirty="0"/>
            </a:p>
          </p:txBody>
        </p:sp>
      </p:grpSp>
      <p:sp>
        <p:nvSpPr>
          <p:cNvPr id="14" name="TextBox 14"/>
          <p:cNvSpPr txBox="1"/>
          <p:nvPr/>
        </p:nvSpPr>
        <p:spPr>
          <a:xfrm>
            <a:off x="6117993" y="570493"/>
            <a:ext cx="982152" cy="316230"/>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Work Sans"/>
                <a:ea typeface="Work Sans"/>
                <a:cs typeface="Work Sans"/>
                <a:sym typeface="Work Sans"/>
              </a:rPr>
              <a:t>Home</a:t>
            </a:r>
          </a:p>
        </p:txBody>
      </p:sp>
      <p:sp>
        <p:nvSpPr>
          <p:cNvPr id="15" name="TextBox 15"/>
          <p:cNvSpPr txBox="1"/>
          <p:nvPr/>
        </p:nvSpPr>
        <p:spPr>
          <a:xfrm>
            <a:off x="9051045" y="570493"/>
            <a:ext cx="1334240" cy="316230"/>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Work Sans"/>
                <a:ea typeface="Work Sans"/>
                <a:cs typeface="Work Sans"/>
                <a:sym typeface="Work Sans"/>
              </a:rPr>
              <a:t>About Us</a:t>
            </a:r>
          </a:p>
        </p:txBody>
      </p:sp>
      <p:sp>
        <p:nvSpPr>
          <p:cNvPr id="16" name="TextBox 16"/>
          <p:cNvSpPr txBox="1"/>
          <p:nvPr/>
        </p:nvSpPr>
        <p:spPr>
          <a:xfrm>
            <a:off x="12336185" y="524455"/>
            <a:ext cx="1181158" cy="304186"/>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Work Sans"/>
                <a:ea typeface="Work Sans"/>
                <a:cs typeface="Work Sans"/>
                <a:sym typeface="Work Sans"/>
              </a:rPr>
              <a:t>Contact</a:t>
            </a:r>
          </a:p>
        </p:txBody>
      </p:sp>
      <p:sp>
        <p:nvSpPr>
          <p:cNvPr id="17" name="TextBox 17"/>
          <p:cNvSpPr txBox="1"/>
          <p:nvPr/>
        </p:nvSpPr>
        <p:spPr>
          <a:xfrm>
            <a:off x="15742577" y="570493"/>
            <a:ext cx="1242391" cy="304186"/>
          </a:xfrm>
          <a:prstGeom prst="rect">
            <a:avLst/>
          </a:prstGeom>
        </p:spPr>
        <p:txBody>
          <a:bodyPr lIns="0" tIns="0" rIns="0" bIns="0" rtlCol="0" anchor="t">
            <a:spAutoFit/>
          </a:bodyPr>
          <a:lstStyle/>
          <a:p>
            <a:pPr algn="ctr">
              <a:lnSpc>
                <a:spcPts val="2519"/>
              </a:lnSpc>
              <a:spcBef>
                <a:spcPct val="0"/>
              </a:spcBef>
            </a:pPr>
            <a:r>
              <a:rPr lang="en-US" sz="1799" dirty="0">
                <a:solidFill>
                  <a:srgbClr val="000000"/>
                </a:solidFill>
                <a:latin typeface="Work Sans"/>
                <a:ea typeface="Work Sans"/>
                <a:cs typeface="Work Sans"/>
                <a:sym typeface="Work Sans"/>
              </a:rPr>
              <a:t>I</a:t>
            </a:r>
            <a:r>
              <a:rPr lang="en-US" sz="2000" dirty="0">
                <a:solidFill>
                  <a:srgbClr val="000000"/>
                </a:solidFill>
                <a:latin typeface="Work Sans"/>
                <a:ea typeface="Work Sans"/>
                <a:cs typeface="Work Sans"/>
                <a:sym typeface="Work Sans"/>
              </a:rPr>
              <a:t>nfo</a:t>
            </a:r>
          </a:p>
        </p:txBody>
      </p:sp>
      <p:sp>
        <p:nvSpPr>
          <p:cNvPr id="18" name="TextBox 18"/>
          <p:cNvSpPr txBox="1"/>
          <p:nvPr/>
        </p:nvSpPr>
        <p:spPr>
          <a:xfrm>
            <a:off x="1028700" y="524455"/>
            <a:ext cx="3138392" cy="381066"/>
          </a:xfrm>
          <a:prstGeom prst="rect">
            <a:avLst/>
          </a:prstGeom>
        </p:spPr>
        <p:txBody>
          <a:bodyPr lIns="0" tIns="0" rIns="0" bIns="0" rtlCol="0" anchor="t">
            <a:spAutoFit/>
          </a:bodyPr>
          <a:lstStyle/>
          <a:p>
            <a:pPr algn="l">
              <a:lnSpc>
                <a:spcPts val="3219"/>
              </a:lnSpc>
              <a:spcBef>
                <a:spcPct val="0"/>
              </a:spcBef>
            </a:pPr>
            <a:r>
              <a:rPr lang="en-US" sz="2299" b="1" dirty="0">
                <a:solidFill>
                  <a:srgbClr val="FFFFFF"/>
                </a:solidFill>
                <a:latin typeface="Work Sans Bold"/>
                <a:ea typeface="Work Sans Bold"/>
                <a:cs typeface="Work Sans Bold"/>
                <a:sym typeface="Work Sans Bold"/>
              </a:rPr>
              <a:t>Luxury comfort</a:t>
            </a:r>
          </a:p>
        </p:txBody>
      </p:sp>
      <p:sp>
        <p:nvSpPr>
          <p:cNvPr id="19" name="TextBox 19"/>
          <p:cNvSpPr txBox="1"/>
          <p:nvPr/>
        </p:nvSpPr>
        <p:spPr>
          <a:xfrm>
            <a:off x="8128844" y="1474233"/>
            <a:ext cx="8856124" cy="791627"/>
          </a:xfrm>
          <a:prstGeom prst="rect">
            <a:avLst/>
          </a:prstGeom>
        </p:spPr>
        <p:txBody>
          <a:bodyPr wrap="square" lIns="0" tIns="0" rIns="0" bIns="0" rtlCol="0" anchor="t">
            <a:spAutoFit/>
          </a:bodyPr>
          <a:lstStyle/>
          <a:p>
            <a:pPr algn="l">
              <a:lnSpc>
                <a:spcPts val="6719"/>
              </a:lnSpc>
              <a:spcBef>
                <a:spcPct val="0"/>
              </a:spcBef>
            </a:pPr>
            <a:r>
              <a:rPr lang="en-US" sz="4800" b="1" dirty="0">
                <a:solidFill>
                  <a:srgbClr val="FFFFFF"/>
                </a:solidFill>
                <a:latin typeface="Raleway Bold"/>
                <a:ea typeface="Raleway Bold"/>
                <a:cs typeface="Raleway Bold"/>
                <a:sym typeface="Raleway Bold"/>
              </a:rPr>
              <a:t>MEET OUR BEST TEAM</a:t>
            </a:r>
          </a:p>
        </p:txBody>
      </p:sp>
      <p:sp>
        <p:nvSpPr>
          <p:cNvPr id="25" name="TextBox 24">
            <a:extLst>
              <a:ext uri="{FF2B5EF4-FFF2-40B4-BE49-F238E27FC236}">
                <a16:creationId xmlns:a16="http://schemas.microsoft.com/office/drawing/2014/main" id="{E1492FEE-6350-1180-0D82-D0DDE0336538}"/>
              </a:ext>
            </a:extLst>
          </p:cNvPr>
          <p:cNvSpPr txBox="1"/>
          <p:nvPr/>
        </p:nvSpPr>
        <p:spPr>
          <a:xfrm>
            <a:off x="7228269" y="2407793"/>
            <a:ext cx="8642433" cy="1200329"/>
          </a:xfrm>
          <a:prstGeom prst="rect">
            <a:avLst/>
          </a:prstGeom>
          <a:noFill/>
        </p:spPr>
        <p:txBody>
          <a:bodyPr wrap="square" rtlCol="0">
            <a:spAutoFit/>
          </a:bodyPr>
          <a:lstStyle/>
          <a:p>
            <a:r>
              <a:rPr lang="en-US" sz="2400" b="1" dirty="0">
                <a:solidFill>
                  <a:schemeClr val="bg2">
                    <a:lumMod val="50000"/>
                  </a:schemeClr>
                </a:solidFill>
              </a:rPr>
              <a:t>HAMAYAL ANSARI ADMIN:</a:t>
            </a:r>
            <a:br>
              <a:rPr lang="en-US" sz="2400" dirty="0">
                <a:solidFill>
                  <a:schemeClr val="bg2">
                    <a:lumMod val="50000"/>
                  </a:schemeClr>
                </a:solidFill>
              </a:rPr>
            </a:br>
            <a:r>
              <a:rPr lang="en-US" sz="2400" dirty="0">
                <a:solidFill>
                  <a:schemeClr val="bg1"/>
                </a:solidFill>
              </a:rPr>
              <a:t>Hamayal Ansari efficiently manages resort operations, ensuring everything runs smoothly and guests have a seamless experience</a:t>
            </a:r>
            <a:r>
              <a:rPr lang="en-US" sz="2400" dirty="0"/>
              <a:t>.</a:t>
            </a:r>
          </a:p>
        </p:txBody>
      </p:sp>
      <p:sp>
        <p:nvSpPr>
          <p:cNvPr id="26" name="TextBox 25">
            <a:extLst>
              <a:ext uri="{FF2B5EF4-FFF2-40B4-BE49-F238E27FC236}">
                <a16:creationId xmlns:a16="http://schemas.microsoft.com/office/drawing/2014/main" id="{B80F2F32-1271-F964-267C-BD28B75127A7}"/>
              </a:ext>
            </a:extLst>
          </p:cNvPr>
          <p:cNvSpPr txBox="1"/>
          <p:nvPr/>
        </p:nvSpPr>
        <p:spPr>
          <a:xfrm>
            <a:off x="7003808" y="3851836"/>
            <a:ext cx="8368100" cy="461665"/>
          </a:xfrm>
          <a:prstGeom prst="rect">
            <a:avLst/>
          </a:prstGeom>
          <a:noFill/>
        </p:spPr>
        <p:txBody>
          <a:bodyPr wrap="square" rtlCol="0">
            <a:spAutoFit/>
          </a:bodyPr>
          <a:lstStyle/>
          <a:p>
            <a:r>
              <a:rPr lang="en-US" sz="2400" dirty="0">
                <a:solidFill>
                  <a:schemeClr val="bg1"/>
                </a:solidFill>
              </a:rPr>
              <a:t>   </a:t>
            </a:r>
            <a:r>
              <a:rPr lang="en-US" sz="2400" dirty="0">
                <a:solidFill>
                  <a:schemeClr val="bg2">
                    <a:lumMod val="50000"/>
                  </a:schemeClr>
                </a:solidFill>
              </a:rPr>
              <a:t>TAHREEM IMRAN ADMIN:</a:t>
            </a:r>
          </a:p>
        </p:txBody>
      </p:sp>
      <p:sp>
        <p:nvSpPr>
          <p:cNvPr id="27" name="TextBox 26">
            <a:extLst>
              <a:ext uri="{FF2B5EF4-FFF2-40B4-BE49-F238E27FC236}">
                <a16:creationId xmlns:a16="http://schemas.microsoft.com/office/drawing/2014/main" id="{F97D0495-16F7-64A2-51B9-E45ED1635C6E}"/>
              </a:ext>
            </a:extLst>
          </p:cNvPr>
          <p:cNvSpPr txBox="1"/>
          <p:nvPr/>
        </p:nvSpPr>
        <p:spPr>
          <a:xfrm>
            <a:off x="6962978" y="4399139"/>
            <a:ext cx="8642433" cy="830997"/>
          </a:xfrm>
          <a:prstGeom prst="rect">
            <a:avLst/>
          </a:prstGeom>
          <a:noFill/>
        </p:spPr>
        <p:txBody>
          <a:bodyPr wrap="square" rtlCol="0">
            <a:spAutoFit/>
          </a:bodyPr>
          <a:lstStyle/>
          <a:p>
            <a:pPr algn="just"/>
            <a:r>
              <a:rPr lang="en-US" sz="2400" dirty="0">
                <a:solidFill>
                  <a:schemeClr val="bg1"/>
                </a:solidFill>
              </a:rPr>
              <a:t>    Tahreem Imran manages daily resort operations with dedication,        </a:t>
            </a:r>
          </a:p>
          <a:p>
            <a:pPr algn="just"/>
            <a:r>
              <a:rPr lang="en-US" sz="2400" dirty="0">
                <a:solidFill>
                  <a:schemeClr val="bg1"/>
                </a:solidFill>
              </a:rPr>
              <a:t>    smooth workflows and excellent guest satisfaction. </a:t>
            </a:r>
          </a:p>
        </p:txBody>
      </p:sp>
      <p:sp>
        <p:nvSpPr>
          <p:cNvPr id="28" name="TextBox 27">
            <a:extLst>
              <a:ext uri="{FF2B5EF4-FFF2-40B4-BE49-F238E27FC236}">
                <a16:creationId xmlns:a16="http://schemas.microsoft.com/office/drawing/2014/main" id="{CB56AD45-F78B-B995-7679-A2B9754E63F4}"/>
              </a:ext>
            </a:extLst>
          </p:cNvPr>
          <p:cNvSpPr txBox="1"/>
          <p:nvPr/>
        </p:nvSpPr>
        <p:spPr>
          <a:xfrm>
            <a:off x="7270330" y="5315774"/>
            <a:ext cx="7835056" cy="461665"/>
          </a:xfrm>
          <a:prstGeom prst="rect">
            <a:avLst/>
          </a:prstGeom>
          <a:noFill/>
        </p:spPr>
        <p:txBody>
          <a:bodyPr wrap="square" rtlCol="0">
            <a:spAutoFit/>
          </a:bodyPr>
          <a:lstStyle/>
          <a:p>
            <a:r>
              <a:rPr lang="en-US" sz="2400" dirty="0">
                <a:solidFill>
                  <a:schemeClr val="bg2">
                    <a:lumMod val="50000"/>
                  </a:schemeClr>
                </a:solidFill>
              </a:rPr>
              <a:t>MIRHA TAYYAB ADMIN:</a:t>
            </a:r>
          </a:p>
        </p:txBody>
      </p:sp>
      <p:sp>
        <p:nvSpPr>
          <p:cNvPr id="30" name="TextBox 29">
            <a:extLst>
              <a:ext uri="{FF2B5EF4-FFF2-40B4-BE49-F238E27FC236}">
                <a16:creationId xmlns:a16="http://schemas.microsoft.com/office/drawing/2014/main" id="{34FCBDB2-6AD9-4BCA-D553-A29CD05193AA}"/>
              </a:ext>
            </a:extLst>
          </p:cNvPr>
          <p:cNvSpPr txBox="1"/>
          <p:nvPr/>
        </p:nvSpPr>
        <p:spPr>
          <a:xfrm>
            <a:off x="7100144" y="5753759"/>
            <a:ext cx="9663856" cy="830997"/>
          </a:xfrm>
          <a:prstGeom prst="rect">
            <a:avLst/>
          </a:prstGeom>
          <a:noFill/>
        </p:spPr>
        <p:txBody>
          <a:bodyPr wrap="square" rtlCol="0">
            <a:spAutoFit/>
          </a:bodyPr>
          <a:lstStyle/>
          <a:p>
            <a:r>
              <a:rPr lang="en-US" sz="2400" dirty="0">
                <a:solidFill>
                  <a:schemeClr val="bg1"/>
                </a:solidFill>
              </a:rPr>
              <a:t>   Mirha Tayyab efficiently oversees resort activities, making sure every guest</a:t>
            </a:r>
          </a:p>
          <a:p>
            <a:r>
              <a:rPr lang="en-US" sz="2400" dirty="0">
                <a:solidFill>
                  <a:schemeClr val="bg1"/>
                </a:solidFill>
              </a:rPr>
              <a:t>   experience is smooth and enjoyable.</a:t>
            </a:r>
          </a:p>
        </p:txBody>
      </p:sp>
      <p:sp>
        <p:nvSpPr>
          <p:cNvPr id="33" name="TextBox 32">
            <a:extLst>
              <a:ext uri="{FF2B5EF4-FFF2-40B4-BE49-F238E27FC236}">
                <a16:creationId xmlns:a16="http://schemas.microsoft.com/office/drawing/2014/main" id="{78891518-B611-999C-BDCF-35042DB16677}"/>
              </a:ext>
            </a:extLst>
          </p:cNvPr>
          <p:cNvSpPr txBox="1"/>
          <p:nvPr/>
        </p:nvSpPr>
        <p:spPr>
          <a:xfrm>
            <a:off x="7284087" y="6828801"/>
            <a:ext cx="6071444" cy="461665"/>
          </a:xfrm>
          <a:prstGeom prst="rect">
            <a:avLst/>
          </a:prstGeom>
          <a:noFill/>
        </p:spPr>
        <p:txBody>
          <a:bodyPr wrap="square" rtlCol="0">
            <a:spAutoFit/>
          </a:bodyPr>
          <a:lstStyle/>
          <a:p>
            <a:r>
              <a:rPr lang="en-US" sz="2400" dirty="0">
                <a:solidFill>
                  <a:schemeClr val="bg2">
                    <a:lumMod val="50000"/>
                  </a:schemeClr>
                </a:solidFill>
              </a:rPr>
              <a:t>SYED ABBAS HAIDER ADMIN:</a:t>
            </a:r>
          </a:p>
        </p:txBody>
      </p:sp>
      <p:sp>
        <p:nvSpPr>
          <p:cNvPr id="34" name="TextBox 33">
            <a:extLst>
              <a:ext uri="{FF2B5EF4-FFF2-40B4-BE49-F238E27FC236}">
                <a16:creationId xmlns:a16="http://schemas.microsoft.com/office/drawing/2014/main" id="{82013C35-F68B-9C47-2D7B-A6141C71D434}"/>
              </a:ext>
            </a:extLst>
          </p:cNvPr>
          <p:cNvSpPr txBox="1"/>
          <p:nvPr/>
        </p:nvSpPr>
        <p:spPr>
          <a:xfrm>
            <a:off x="7411118" y="7387007"/>
            <a:ext cx="9884824" cy="830997"/>
          </a:xfrm>
          <a:prstGeom prst="rect">
            <a:avLst/>
          </a:prstGeom>
          <a:noFill/>
        </p:spPr>
        <p:txBody>
          <a:bodyPr wrap="square" rtlCol="0">
            <a:spAutoFit/>
          </a:bodyPr>
          <a:lstStyle/>
          <a:p>
            <a:r>
              <a:rPr lang="en-US" sz="2400" dirty="0">
                <a:solidFill>
                  <a:schemeClr val="bg1"/>
                </a:solidFill>
              </a:rPr>
              <a:t>Syed Abbas Haider ensures smooth resort operations and helps provide a seamless experience for all guests.</a:t>
            </a:r>
          </a:p>
        </p:txBody>
      </p:sp>
      <p:sp>
        <p:nvSpPr>
          <p:cNvPr id="35" name="TextBox 34">
            <a:extLst>
              <a:ext uri="{FF2B5EF4-FFF2-40B4-BE49-F238E27FC236}">
                <a16:creationId xmlns:a16="http://schemas.microsoft.com/office/drawing/2014/main" id="{B8D62F3B-38D6-E89B-EF48-45A8708FE4C7}"/>
              </a:ext>
            </a:extLst>
          </p:cNvPr>
          <p:cNvSpPr txBox="1"/>
          <p:nvPr/>
        </p:nvSpPr>
        <p:spPr>
          <a:xfrm>
            <a:off x="7480704" y="8351102"/>
            <a:ext cx="5678210" cy="461665"/>
          </a:xfrm>
          <a:prstGeom prst="rect">
            <a:avLst/>
          </a:prstGeom>
          <a:noFill/>
        </p:spPr>
        <p:txBody>
          <a:bodyPr wrap="square" rtlCol="0">
            <a:spAutoFit/>
          </a:bodyPr>
          <a:lstStyle/>
          <a:p>
            <a:r>
              <a:rPr lang="en-US" sz="2400" dirty="0">
                <a:solidFill>
                  <a:schemeClr val="bg2">
                    <a:lumMod val="50000"/>
                  </a:schemeClr>
                </a:solidFill>
              </a:rPr>
              <a:t>ABDULLAH USMAN ADMIN:</a:t>
            </a:r>
            <a:endParaRPr lang="en-US" dirty="0">
              <a:solidFill>
                <a:schemeClr val="bg2">
                  <a:lumMod val="50000"/>
                </a:schemeClr>
              </a:solidFill>
            </a:endParaRPr>
          </a:p>
        </p:txBody>
      </p:sp>
      <p:sp>
        <p:nvSpPr>
          <p:cNvPr id="36" name="TextBox 35">
            <a:extLst>
              <a:ext uri="{FF2B5EF4-FFF2-40B4-BE49-F238E27FC236}">
                <a16:creationId xmlns:a16="http://schemas.microsoft.com/office/drawing/2014/main" id="{45A0E86E-6427-11DD-1FC0-F93D7CD4CD0D}"/>
              </a:ext>
            </a:extLst>
          </p:cNvPr>
          <p:cNvSpPr txBox="1"/>
          <p:nvPr/>
        </p:nvSpPr>
        <p:spPr>
          <a:xfrm>
            <a:off x="7411118" y="8950245"/>
            <a:ext cx="10460140" cy="830997"/>
          </a:xfrm>
          <a:prstGeom prst="rect">
            <a:avLst/>
          </a:prstGeom>
          <a:noFill/>
        </p:spPr>
        <p:txBody>
          <a:bodyPr wrap="square" rtlCol="0">
            <a:spAutoFit/>
          </a:bodyPr>
          <a:lstStyle/>
          <a:p>
            <a:r>
              <a:rPr lang="en-US" sz="2400" dirty="0">
                <a:solidFill>
                  <a:schemeClr val="bg1"/>
                </a:solidFill>
              </a:rPr>
              <a:t>Abdullah Usman keeps the resort running like clockwork, blending efficiency with a personal touch for every guest.</a:t>
            </a:r>
          </a:p>
        </p:txBody>
      </p:sp>
      <p:pic>
        <p:nvPicPr>
          <p:cNvPr id="21" name="Picture 20">
            <a:extLst>
              <a:ext uri="{FF2B5EF4-FFF2-40B4-BE49-F238E27FC236}">
                <a16:creationId xmlns:a16="http://schemas.microsoft.com/office/drawing/2014/main" id="{4E455156-119C-ECE3-F970-E3EBC7312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85" y="4341958"/>
            <a:ext cx="3055902" cy="3289050"/>
          </a:xfrm>
          <a:prstGeom prst="rect">
            <a:avLst/>
          </a:prstGeom>
        </p:spPr>
      </p:pic>
      <p:pic>
        <p:nvPicPr>
          <p:cNvPr id="24" name="Picture 23">
            <a:extLst>
              <a:ext uri="{FF2B5EF4-FFF2-40B4-BE49-F238E27FC236}">
                <a16:creationId xmlns:a16="http://schemas.microsoft.com/office/drawing/2014/main" id="{14B1FBDE-AB30-03B8-726C-1313D2CCB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024" y="1067549"/>
            <a:ext cx="3275574" cy="3201966"/>
          </a:xfrm>
          <a:prstGeom prst="rect">
            <a:avLst/>
          </a:prstGeom>
        </p:spPr>
      </p:pic>
      <p:pic>
        <p:nvPicPr>
          <p:cNvPr id="37" name="Picture 36">
            <a:extLst>
              <a:ext uri="{FF2B5EF4-FFF2-40B4-BE49-F238E27FC236}">
                <a16:creationId xmlns:a16="http://schemas.microsoft.com/office/drawing/2014/main" id="{B73B7ACA-FAC3-02F9-1102-36D729863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23" y="1054312"/>
            <a:ext cx="2927638" cy="3138855"/>
          </a:xfrm>
          <a:prstGeom prst="rect">
            <a:avLst/>
          </a:prstGeom>
        </p:spPr>
      </p:pic>
      <p:sp>
        <p:nvSpPr>
          <p:cNvPr id="41" name="TextBox 40">
            <a:extLst>
              <a:ext uri="{FF2B5EF4-FFF2-40B4-BE49-F238E27FC236}">
                <a16:creationId xmlns:a16="http://schemas.microsoft.com/office/drawing/2014/main" id="{9525B5C5-02A8-38A0-5367-3A78960810BE}"/>
              </a:ext>
            </a:extLst>
          </p:cNvPr>
          <p:cNvSpPr txBox="1"/>
          <p:nvPr/>
        </p:nvSpPr>
        <p:spPr>
          <a:xfrm>
            <a:off x="3568178" y="4461886"/>
            <a:ext cx="3376479" cy="2925121"/>
          </a:xfrm>
          <a:prstGeom prst="rect">
            <a:avLst/>
          </a:prstGeom>
          <a:noFill/>
        </p:spPr>
        <p:txBody>
          <a:bodyPr wrap="square" rtlCol="0">
            <a:spAutoFit/>
          </a:bodyPr>
          <a:lstStyle/>
          <a:p>
            <a:endParaRPr lang="en-US" dirty="0"/>
          </a:p>
        </p:txBody>
      </p:sp>
      <p:pic>
        <p:nvPicPr>
          <p:cNvPr id="43" name="Picture 42">
            <a:extLst>
              <a:ext uri="{FF2B5EF4-FFF2-40B4-BE49-F238E27FC236}">
                <a16:creationId xmlns:a16="http://schemas.microsoft.com/office/drawing/2014/main" id="{08D27066-FBB7-EE6A-0EFA-E6EBF6D98B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9892" y="4399139"/>
            <a:ext cx="3055902" cy="3055902"/>
          </a:xfrm>
          <a:prstGeom prst="rect">
            <a:avLst/>
          </a:prstGeom>
        </p:spPr>
      </p:pic>
      <p:sp>
        <p:nvSpPr>
          <p:cNvPr id="44" name="TextBox 43">
            <a:extLst>
              <a:ext uri="{FF2B5EF4-FFF2-40B4-BE49-F238E27FC236}">
                <a16:creationId xmlns:a16="http://schemas.microsoft.com/office/drawing/2014/main" id="{89AC40A4-7551-A428-905B-BECA3E47EF1F}"/>
              </a:ext>
            </a:extLst>
          </p:cNvPr>
          <p:cNvSpPr txBox="1"/>
          <p:nvPr/>
        </p:nvSpPr>
        <p:spPr>
          <a:xfrm>
            <a:off x="1889427" y="7703214"/>
            <a:ext cx="3869420" cy="2511580"/>
          </a:xfrm>
          <a:prstGeom prst="rect">
            <a:avLst/>
          </a:prstGeom>
          <a:noFill/>
        </p:spPr>
        <p:txBody>
          <a:bodyPr wrap="square" rtlCol="0">
            <a:spAutoFit/>
          </a:bodyPr>
          <a:lstStyle/>
          <a:p>
            <a:endParaRPr lang="en-US" dirty="0"/>
          </a:p>
        </p:txBody>
      </p:sp>
      <p:pic>
        <p:nvPicPr>
          <p:cNvPr id="45" name="Picture 44">
            <a:extLst>
              <a:ext uri="{FF2B5EF4-FFF2-40B4-BE49-F238E27FC236}">
                <a16:creationId xmlns:a16="http://schemas.microsoft.com/office/drawing/2014/main" id="{94E648C6-10E1-BB18-966C-1AD1AE6E9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4853" y="7756786"/>
            <a:ext cx="2494111" cy="2494111"/>
          </a:xfrm>
          <a:prstGeom prst="rect">
            <a:avLst/>
          </a:prstGeom>
        </p:spPr>
      </p:pic>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2000"/>
                                        <p:tgtEl>
                                          <p:spTgt spid="19">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barn(inVertical)">
                                      <p:cBhvr>
                                        <p:cTn id="10" dur="2000"/>
                                        <p:tgtEl>
                                          <p:spTgt spid="25">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animEffect transition="in" filter="barn(inVertical)">
                                      <p:cBhvr>
                                        <p:cTn id="13" dur="2000"/>
                                        <p:tgtEl>
                                          <p:spTgt spid="2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7">
                                            <p:txEl>
                                              <p:pRg st="0" end="0"/>
                                            </p:txEl>
                                          </p:spTgt>
                                        </p:tgtEl>
                                        <p:attrNameLst>
                                          <p:attrName>style.visibility</p:attrName>
                                        </p:attrNameLst>
                                      </p:cBhvr>
                                      <p:to>
                                        <p:strVal val="visible"/>
                                      </p:to>
                                    </p:set>
                                    <p:animEffect transition="in" filter="barn(inVertical)">
                                      <p:cBhvr>
                                        <p:cTn id="18" dur="2000"/>
                                        <p:tgtEl>
                                          <p:spTgt spid="27">
                                            <p:txEl>
                                              <p:pRg st="0" end="0"/>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7">
                                            <p:txEl>
                                              <p:pRg st="1" end="1"/>
                                            </p:txEl>
                                          </p:spTgt>
                                        </p:tgtEl>
                                        <p:attrNameLst>
                                          <p:attrName>style.visibility</p:attrName>
                                        </p:attrNameLst>
                                      </p:cBhvr>
                                      <p:to>
                                        <p:strVal val="visible"/>
                                      </p:to>
                                    </p:set>
                                    <p:animEffect transition="in" filter="barn(inVertical)">
                                      <p:cBhvr>
                                        <p:cTn id="21" dur="2000"/>
                                        <p:tgtEl>
                                          <p:spTgt spid="27">
                                            <p:txEl>
                                              <p:pRg st="1" end="1"/>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8">
                                            <p:txEl>
                                              <p:pRg st="0" end="0"/>
                                            </p:txEl>
                                          </p:spTgt>
                                        </p:tgtEl>
                                        <p:attrNameLst>
                                          <p:attrName>style.visibility</p:attrName>
                                        </p:attrNameLst>
                                      </p:cBhvr>
                                      <p:to>
                                        <p:strVal val="visible"/>
                                      </p:to>
                                    </p:set>
                                    <p:animEffect transition="in" filter="barn(inVertical)">
                                      <p:cBhvr>
                                        <p:cTn id="24" dur="2000"/>
                                        <p:tgtEl>
                                          <p:spTgt spid="2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0">
                                            <p:txEl>
                                              <p:pRg st="0" end="0"/>
                                            </p:txEl>
                                          </p:spTgt>
                                        </p:tgtEl>
                                        <p:attrNameLst>
                                          <p:attrName>style.visibility</p:attrName>
                                        </p:attrNameLst>
                                      </p:cBhvr>
                                      <p:to>
                                        <p:strVal val="visible"/>
                                      </p:to>
                                    </p:set>
                                    <p:animEffect transition="in" filter="barn(inVertical)">
                                      <p:cBhvr>
                                        <p:cTn id="29" dur="2000"/>
                                        <p:tgtEl>
                                          <p:spTgt spid="30">
                                            <p:txEl>
                                              <p:pRg st="0" end="0"/>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30">
                                            <p:txEl>
                                              <p:pRg st="1" end="1"/>
                                            </p:txEl>
                                          </p:spTgt>
                                        </p:tgtEl>
                                        <p:attrNameLst>
                                          <p:attrName>style.visibility</p:attrName>
                                        </p:attrNameLst>
                                      </p:cBhvr>
                                      <p:to>
                                        <p:strVal val="visible"/>
                                      </p:to>
                                    </p:set>
                                    <p:animEffect transition="in" filter="barn(inVertical)">
                                      <p:cBhvr>
                                        <p:cTn id="32" dur="2000"/>
                                        <p:tgtEl>
                                          <p:spTgt spid="30">
                                            <p:txEl>
                                              <p:pRg st="1" end="1"/>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barn(inVertical)">
                                      <p:cBhvr>
                                        <p:cTn id="35" dur="2000"/>
                                        <p:tgtEl>
                                          <p:spTgt spid="33">
                                            <p:txEl>
                                              <p:pRg st="0" end="0"/>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4">
                                            <p:txEl>
                                              <p:pRg st="0" end="0"/>
                                            </p:txEl>
                                          </p:spTgt>
                                        </p:tgtEl>
                                        <p:attrNameLst>
                                          <p:attrName>style.visibility</p:attrName>
                                        </p:attrNameLst>
                                      </p:cBhvr>
                                      <p:to>
                                        <p:strVal val="visible"/>
                                      </p:to>
                                    </p:set>
                                    <p:animEffect transition="in" filter="barn(inVertical)">
                                      <p:cBhvr>
                                        <p:cTn id="38" dur="2000"/>
                                        <p:tgtEl>
                                          <p:spTgt spid="34">
                                            <p:txEl>
                                              <p:pRg st="0" end="0"/>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barn(inVertical)">
                                      <p:cBhvr>
                                        <p:cTn id="41" dur="2000"/>
                                        <p:tgtEl>
                                          <p:spTgt spid="35">
                                            <p:txEl>
                                              <p:pRg st="0" end="0"/>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36">
                                            <p:txEl>
                                              <p:pRg st="0" end="0"/>
                                            </p:txEl>
                                          </p:spTgt>
                                        </p:tgtEl>
                                        <p:attrNameLst>
                                          <p:attrName>style.visibility</p:attrName>
                                        </p:attrNameLst>
                                      </p:cBhvr>
                                      <p:to>
                                        <p:strVal val="visible"/>
                                      </p:to>
                                    </p:set>
                                    <p:animEffect transition="in" filter="barn(inVertical)">
                                      <p:cBhvr>
                                        <p:cTn id="44" dur="20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24C64"/>
        </a:solidFill>
        <a:effectLst/>
      </p:bgPr>
    </p:bg>
    <p:spTree>
      <p:nvGrpSpPr>
        <p:cNvPr id="1" name=""/>
        <p:cNvGrpSpPr/>
        <p:nvPr/>
      </p:nvGrpSpPr>
      <p:grpSpPr>
        <a:xfrm>
          <a:off x="0" y="0"/>
          <a:ext cx="0" cy="0"/>
          <a:chOff x="0" y="0"/>
          <a:chExt cx="0" cy="0"/>
        </a:xfrm>
      </p:grpSpPr>
      <p:grpSp>
        <p:nvGrpSpPr>
          <p:cNvPr id="2" name="Group 2"/>
          <p:cNvGrpSpPr/>
          <p:nvPr/>
        </p:nvGrpSpPr>
        <p:grpSpPr>
          <a:xfrm>
            <a:off x="-9832" y="0"/>
            <a:ext cx="18297832" cy="1866900"/>
            <a:chOff x="0" y="0"/>
            <a:chExt cx="801853" cy="2709333"/>
          </a:xfrm>
        </p:grpSpPr>
        <p:sp>
          <p:nvSpPr>
            <p:cNvPr id="3" name="Freeform 3"/>
            <p:cNvSpPr/>
            <p:nvPr/>
          </p:nvSpPr>
          <p:spPr>
            <a:xfrm>
              <a:off x="0" y="0"/>
              <a:ext cx="801853" cy="2709333"/>
            </a:xfrm>
            <a:custGeom>
              <a:avLst/>
              <a:gdLst/>
              <a:ahLst/>
              <a:cxnLst/>
              <a:rect l="l" t="t" r="r" b="b"/>
              <a:pathLst>
                <a:path w="801853" h="2709333">
                  <a:moveTo>
                    <a:pt x="0" y="0"/>
                  </a:moveTo>
                  <a:lnTo>
                    <a:pt x="801853" y="0"/>
                  </a:lnTo>
                  <a:lnTo>
                    <a:pt x="801853" y="2709333"/>
                  </a:lnTo>
                  <a:lnTo>
                    <a:pt x="0" y="2709333"/>
                  </a:lnTo>
                  <a:close/>
                </a:path>
              </a:pathLst>
            </a:custGeom>
            <a:solidFill>
              <a:srgbClr val="DCBA8F"/>
            </a:solidFill>
          </p:spPr>
        </p:sp>
        <p:sp>
          <p:nvSpPr>
            <p:cNvPr id="4" name="TextBox 4"/>
            <p:cNvSpPr txBox="1"/>
            <p:nvPr/>
          </p:nvSpPr>
          <p:spPr>
            <a:xfrm>
              <a:off x="0" y="-47625"/>
              <a:ext cx="801853" cy="2756958"/>
            </a:xfrm>
            <a:prstGeom prst="rect">
              <a:avLst/>
            </a:prstGeom>
          </p:spPr>
          <p:txBody>
            <a:bodyPr lIns="50800" tIns="50800" rIns="50800" bIns="50800" rtlCol="0" anchor="ctr"/>
            <a:lstStyle/>
            <a:p>
              <a:pPr algn="ctr">
                <a:lnSpc>
                  <a:spcPts val="2519"/>
                </a:lnSpc>
              </a:pPr>
              <a:endParaRPr dirty="0"/>
            </a:p>
          </p:txBody>
        </p:sp>
      </p:grpSp>
      <p:sp>
        <p:nvSpPr>
          <p:cNvPr id="21" name="TextBox 21"/>
          <p:cNvSpPr txBox="1"/>
          <p:nvPr/>
        </p:nvSpPr>
        <p:spPr>
          <a:xfrm>
            <a:off x="7010400" y="362038"/>
            <a:ext cx="6386746" cy="714683"/>
          </a:xfrm>
          <a:prstGeom prst="rect">
            <a:avLst/>
          </a:prstGeom>
        </p:spPr>
        <p:txBody>
          <a:bodyPr wrap="square" lIns="0" tIns="0" rIns="0" bIns="0" rtlCol="0" anchor="t">
            <a:spAutoFit/>
          </a:bodyPr>
          <a:lstStyle/>
          <a:p>
            <a:pPr algn="l">
              <a:lnSpc>
                <a:spcPts val="5856"/>
              </a:lnSpc>
            </a:pPr>
            <a:r>
              <a:rPr lang="en-US" sz="4800" b="1" dirty="0">
                <a:solidFill>
                  <a:srgbClr val="FFFFFF"/>
                </a:solidFill>
                <a:latin typeface="Raleway Bold"/>
                <a:ea typeface="Raleway Bold"/>
                <a:cs typeface="Raleway Bold"/>
                <a:sym typeface="Raleway Bold"/>
              </a:rPr>
              <a:t>OUR CONTACT</a:t>
            </a:r>
          </a:p>
        </p:txBody>
      </p:sp>
      <p:pic>
        <p:nvPicPr>
          <p:cNvPr id="27" name="Picture 26">
            <a:extLst>
              <a:ext uri="{FF2B5EF4-FFF2-40B4-BE49-F238E27FC236}">
                <a16:creationId xmlns:a16="http://schemas.microsoft.com/office/drawing/2014/main" id="{B5102851-F81D-F440-69BC-52D184B65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9" y="1899716"/>
            <a:ext cx="9878961" cy="8387283"/>
          </a:xfrm>
          <a:prstGeom prst="rect">
            <a:avLst/>
          </a:prstGeom>
        </p:spPr>
      </p:pic>
      <p:sp>
        <p:nvSpPr>
          <p:cNvPr id="29" name="TextBox 28">
            <a:extLst>
              <a:ext uri="{FF2B5EF4-FFF2-40B4-BE49-F238E27FC236}">
                <a16:creationId xmlns:a16="http://schemas.microsoft.com/office/drawing/2014/main" id="{46866757-F543-9FCE-A3CA-FC787FA93793}"/>
              </a:ext>
            </a:extLst>
          </p:cNvPr>
          <p:cNvSpPr txBox="1"/>
          <p:nvPr/>
        </p:nvSpPr>
        <p:spPr>
          <a:xfrm>
            <a:off x="9906000" y="1899716"/>
            <a:ext cx="8001000" cy="3170099"/>
          </a:xfrm>
          <a:prstGeom prst="rect">
            <a:avLst/>
          </a:prstGeom>
          <a:noFill/>
        </p:spPr>
        <p:txBody>
          <a:bodyPr wrap="square">
            <a:spAutoFit/>
          </a:bodyPr>
          <a:lstStyle/>
          <a:p>
            <a:r>
              <a:rPr lang="en-US" sz="4000" dirty="0">
                <a:solidFill>
                  <a:schemeClr val="bg1"/>
                </a:solidFill>
              </a:rPr>
              <a:t>The Contact page lets users quickly get in touch using a simple form with Name, Email, and Message fields. It also shows our email and location for easy support.</a:t>
            </a:r>
          </a:p>
        </p:txBody>
      </p:sp>
      <p:sp>
        <p:nvSpPr>
          <p:cNvPr id="5" name="TextBox 4">
            <a:extLst>
              <a:ext uri="{FF2B5EF4-FFF2-40B4-BE49-F238E27FC236}">
                <a16:creationId xmlns:a16="http://schemas.microsoft.com/office/drawing/2014/main" id="{7C85FCEC-6678-77F5-9D45-E707AB70484F}"/>
              </a:ext>
            </a:extLst>
          </p:cNvPr>
          <p:cNvSpPr txBox="1"/>
          <p:nvPr/>
        </p:nvSpPr>
        <p:spPr>
          <a:xfrm>
            <a:off x="10862982" y="5363557"/>
            <a:ext cx="6172200" cy="646331"/>
          </a:xfrm>
          <a:prstGeom prst="rect">
            <a:avLst/>
          </a:prstGeom>
          <a:noFill/>
        </p:spPr>
        <p:txBody>
          <a:bodyPr wrap="square" rtlCol="0">
            <a:spAutoFit/>
          </a:bodyPr>
          <a:lstStyle/>
          <a:p>
            <a:r>
              <a:rPr lang="en-US" sz="3600" dirty="0">
                <a:solidFill>
                  <a:schemeClr val="accent6">
                    <a:lumMod val="40000"/>
                    <a:lumOff val="60000"/>
                  </a:schemeClr>
                </a:solidFill>
                <a:latin typeface="Times New Roman" panose="02020603050405020304" pitchFamily="18" charset="0"/>
                <a:cs typeface="Times New Roman" panose="02020603050405020304" pitchFamily="18" charset="0"/>
              </a:rPr>
              <a:t>GIT HUB LINK</a:t>
            </a:r>
          </a:p>
        </p:txBody>
      </p:sp>
      <p:sp>
        <p:nvSpPr>
          <p:cNvPr id="6" name="TextBox 5">
            <a:extLst>
              <a:ext uri="{FF2B5EF4-FFF2-40B4-BE49-F238E27FC236}">
                <a16:creationId xmlns:a16="http://schemas.microsoft.com/office/drawing/2014/main" id="{B66F97B5-B2DF-DFA3-590D-520A1A4014DD}"/>
              </a:ext>
            </a:extLst>
          </p:cNvPr>
          <p:cNvSpPr txBox="1"/>
          <p:nvPr/>
        </p:nvSpPr>
        <p:spPr>
          <a:xfrm>
            <a:off x="11125200" y="6140000"/>
            <a:ext cx="5715000" cy="1077218"/>
          </a:xfrm>
          <a:prstGeom prst="rect">
            <a:avLst/>
          </a:prstGeom>
          <a:noFill/>
        </p:spPr>
        <p:txBody>
          <a:bodyPr wrap="square" rtlCol="0">
            <a:spAutoFit/>
          </a:bodyPr>
          <a:lstStyle/>
          <a:p>
            <a:r>
              <a:rPr lang="en-US" sz="3200" dirty="0">
                <a:solidFill>
                  <a:schemeClr val="bg1"/>
                </a:solidFill>
              </a:rPr>
              <a:t>https://mirhatayyab.github.io/</a:t>
            </a:r>
            <a:r>
              <a:rPr lang="en-US" sz="3200" dirty="0">
                <a:solidFill>
                  <a:schemeClr val="bg1"/>
                </a:solidFill>
                <a:hlinkClick r:id="rId3" action="ppaction://hlinkfile">
                  <a:extLst>
                    <a:ext uri="{A12FA001-AC4F-418D-AE19-62706E023703}">
                      <ahyp:hlinkClr xmlns:ahyp="http://schemas.microsoft.com/office/drawing/2018/hyperlinkcolor" val="tx"/>
                    </a:ext>
                  </a:extLst>
                </a:hlinkClick>
              </a:rPr>
              <a:t>resortwebsite</a:t>
            </a:r>
            <a:r>
              <a:rPr lang="en-US" sz="3200" dirty="0">
                <a:solidFill>
                  <a:schemeClr val="bg1"/>
                </a:solidFill>
              </a:rPr>
              <a:t>/</a:t>
            </a:r>
          </a:p>
        </p:txBody>
      </p:sp>
      <p:sp>
        <p:nvSpPr>
          <p:cNvPr id="7" name="TextBox 6">
            <a:extLst>
              <a:ext uri="{FF2B5EF4-FFF2-40B4-BE49-F238E27FC236}">
                <a16:creationId xmlns:a16="http://schemas.microsoft.com/office/drawing/2014/main" id="{E3856897-6296-B0B6-7731-E2551CABB77F}"/>
              </a:ext>
            </a:extLst>
          </p:cNvPr>
          <p:cNvSpPr txBox="1"/>
          <p:nvPr/>
        </p:nvSpPr>
        <p:spPr>
          <a:xfrm>
            <a:off x="11125200" y="7734300"/>
            <a:ext cx="4724400" cy="646331"/>
          </a:xfrm>
          <a:prstGeom prst="rect">
            <a:avLst/>
          </a:prstGeom>
          <a:noFill/>
        </p:spPr>
        <p:txBody>
          <a:bodyPr wrap="square" rtlCol="0">
            <a:spAutoFit/>
          </a:bodyPr>
          <a:lstStyle/>
          <a:p>
            <a:r>
              <a:rPr lang="en-US" sz="3600" dirty="0">
                <a:solidFill>
                  <a:schemeClr val="accent6">
                    <a:lumMod val="60000"/>
                    <a:lumOff val="40000"/>
                  </a:schemeClr>
                </a:solidFill>
                <a:latin typeface="Times New Roman" panose="02020603050405020304" pitchFamily="18" charset="0"/>
                <a:cs typeface="Times New Roman" panose="02020603050405020304" pitchFamily="18" charset="0"/>
              </a:rPr>
              <a:t>WEBSITE LINK</a:t>
            </a:r>
          </a:p>
        </p:txBody>
      </p:sp>
      <p:sp>
        <p:nvSpPr>
          <p:cNvPr id="9" name="TextBox 8">
            <a:extLst>
              <a:ext uri="{FF2B5EF4-FFF2-40B4-BE49-F238E27FC236}">
                <a16:creationId xmlns:a16="http://schemas.microsoft.com/office/drawing/2014/main" id="{59FBEAC7-AD97-E3C4-B675-49B8AB2108F6}"/>
              </a:ext>
            </a:extLst>
          </p:cNvPr>
          <p:cNvSpPr txBox="1"/>
          <p:nvPr/>
        </p:nvSpPr>
        <p:spPr>
          <a:xfrm>
            <a:off x="11085041" y="8572500"/>
            <a:ext cx="5257800" cy="954107"/>
          </a:xfrm>
          <a:prstGeom prst="rect">
            <a:avLst/>
          </a:prstGeom>
          <a:noFill/>
        </p:spPr>
        <p:txBody>
          <a:bodyPr wrap="square" rtlCol="0">
            <a:spAutoFit/>
          </a:bodyPr>
          <a:lstStyle/>
          <a:p>
            <a:r>
              <a:rPr lang="en-US" sz="2800" dirty="0">
                <a:solidFill>
                  <a:schemeClr val="bg1"/>
                </a:solidFill>
                <a:hlinkClick r:id="rId4" action="ppaction://hlinkfile">
                  <a:extLst>
                    <a:ext uri="{A12FA001-AC4F-418D-AE19-62706E023703}">
                      <ahyp:hlinkClr xmlns:ahyp="http://schemas.microsoft.com/office/drawing/2018/hyperlinkcolor" val="tx"/>
                    </a:ext>
                  </a:extLst>
                </a:hlinkClick>
              </a:rPr>
              <a:t>file:///C:/Users/it/Downloads/meow/meow/resort/index.html</a:t>
            </a:r>
            <a:endParaRPr lang="en-US" sz="2800" dirty="0">
              <a:solidFill>
                <a:schemeClr val="bg1"/>
              </a:solidFill>
            </a:endParaRPr>
          </a:p>
        </p:txBody>
      </p:sp>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arn(inVertical)">
                                      <p:cBhvr>
                                        <p:cTn id="7" dur="2000"/>
                                        <p:tgtEl>
                                          <p:spTgt spid="21">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2000"/>
                                        <p:tgtEl>
                                          <p:spTgt spid="27"/>
                                        </p:tgtEl>
                                      </p:cBhvr>
                                    </p:animEffect>
                                  </p:childTnLst>
                                </p:cTn>
                              </p:par>
                              <p:par>
                                <p:cTn id="11" presetID="16" presetClass="entr" presetSubtype="21" fill="hold" nodeType="with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barn(inVertical)">
                                      <p:cBhvr>
                                        <p:cTn id="13" dur="2000"/>
                                        <p:tgtEl>
                                          <p:spTgt spid="29">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barn(inVertical)">
                                      <p:cBhvr>
                                        <p:cTn id="16" dur="2000"/>
                                        <p:tgtEl>
                                          <p:spTgt spid="5">
                                            <p:txEl>
                                              <p:pRg st="0" end="0"/>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barn(inVertical)">
                                      <p:cBhvr>
                                        <p:cTn id="19" dur="2000"/>
                                        <p:tgtEl>
                                          <p:spTgt spid="6">
                                            <p:txEl>
                                              <p:pRg st="0" end="0"/>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arn(inVertical)">
                                      <p:cBhvr>
                                        <p:cTn id="22" dur="2000"/>
                                        <p:tgtEl>
                                          <p:spTgt spid="7">
                                            <p:txEl>
                                              <p:pRg st="0" end="0"/>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barn(inVertical)">
                                      <p:cBhvr>
                                        <p:cTn id="25"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6" name="Group 6"/>
          <p:cNvGrpSpPr/>
          <p:nvPr/>
        </p:nvGrpSpPr>
        <p:grpSpPr>
          <a:xfrm>
            <a:off x="1028700" y="5067832"/>
            <a:ext cx="16230600" cy="4438118"/>
            <a:chOff x="0" y="0"/>
            <a:chExt cx="4274726" cy="1168887"/>
          </a:xfrm>
        </p:grpSpPr>
        <p:sp>
          <p:nvSpPr>
            <p:cNvPr id="7" name="Freeform 7"/>
            <p:cNvSpPr/>
            <p:nvPr/>
          </p:nvSpPr>
          <p:spPr>
            <a:xfrm>
              <a:off x="0" y="0"/>
              <a:ext cx="4274726" cy="1168887"/>
            </a:xfrm>
            <a:custGeom>
              <a:avLst/>
              <a:gdLst/>
              <a:ahLst/>
              <a:cxnLst/>
              <a:rect l="l" t="t" r="r" b="b"/>
              <a:pathLst>
                <a:path w="4274726" h="1168887">
                  <a:moveTo>
                    <a:pt x="0" y="0"/>
                  </a:moveTo>
                  <a:lnTo>
                    <a:pt x="4274726" y="0"/>
                  </a:lnTo>
                  <a:lnTo>
                    <a:pt x="4274726" y="1168887"/>
                  </a:lnTo>
                  <a:lnTo>
                    <a:pt x="0" y="1168887"/>
                  </a:lnTo>
                  <a:close/>
                </a:path>
              </a:pathLst>
            </a:custGeom>
            <a:solidFill>
              <a:srgbClr val="FFFFFF"/>
            </a:solidFill>
          </p:spPr>
        </p:sp>
        <p:sp>
          <p:nvSpPr>
            <p:cNvPr id="8" name="TextBox 8"/>
            <p:cNvSpPr txBox="1"/>
            <p:nvPr/>
          </p:nvSpPr>
          <p:spPr>
            <a:xfrm>
              <a:off x="0" y="-47625"/>
              <a:ext cx="4274726" cy="1216512"/>
            </a:xfrm>
            <a:prstGeom prst="rect">
              <a:avLst/>
            </a:prstGeom>
          </p:spPr>
          <p:txBody>
            <a:bodyPr lIns="50800" tIns="50800" rIns="50800" bIns="50800" rtlCol="0" anchor="ctr"/>
            <a:lstStyle/>
            <a:p>
              <a:pPr algn="ctr">
                <a:lnSpc>
                  <a:spcPts val="2519"/>
                </a:lnSpc>
              </a:pPr>
              <a:endParaRPr/>
            </a:p>
          </p:txBody>
        </p:sp>
      </p:grpSp>
      <p:grpSp>
        <p:nvGrpSpPr>
          <p:cNvPr id="9" name="Group 9"/>
          <p:cNvGrpSpPr/>
          <p:nvPr/>
        </p:nvGrpSpPr>
        <p:grpSpPr>
          <a:xfrm>
            <a:off x="1280070" y="5352502"/>
            <a:ext cx="15727859" cy="3940829"/>
            <a:chOff x="0" y="0"/>
            <a:chExt cx="2436657" cy="610538"/>
          </a:xfrm>
        </p:grpSpPr>
        <p:sp>
          <p:nvSpPr>
            <p:cNvPr id="10" name="Freeform 10"/>
            <p:cNvSpPr/>
            <p:nvPr/>
          </p:nvSpPr>
          <p:spPr>
            <a:xfrm>
              <a:off x="0" y="0"/>
              <a:ext cx="2436657" cy="610538"/>
            </a:xfrm>
            <a:custGeom>
              <a:avLst/>
              <a:gdLst/>
              <a:ahLst/>
              <a:cxnLst/>
              <a:rect l="l" t="t" r="r" b="b"/>
              <a:pathLst>
                <a:path w="2436657" h="610538">
                  <a:moveTo>
                    <a:pt x="0" y="0"/>
                  </a:moveTo>
                  <a:lnTo>
                    <a:pt x="2436657" y="0"/>
                  </a:lnTo>
                  <a:lnTo>
                    <a:pt x="2436657" y="610538"/>
                  </a:lnTo>
                  <a:lnTo>
                    <a:pt x="0" y="610538"/>
                  </a:lnTo>
                  <a:close/>
                </a:path>
              </a:pathLst>
            </a:custGeom>
            <a:blipFill>
              <a:blip r:embed="rId3"/>
              <a:stretch>
                <a:fillRect t="-90132" b="-109555"/>
              </a:stretch>
            </a:blipFill>
          </p:spPr>
        </p:sp>
      </p:grpSp>
      <p:sp>
        <p:nvSpPr>
          <p:cNvPr id="16" name="TextBox 16"/>
          <p:cNvSpPr txBox="1"/>
          <p:nvPr/>
        </p:nvSpPr>
        <p:spPr>
          <a:xfrm>
            <a:off x="3819176" y="1793824"/>
            <a:ext cx="10649648" cy="1741170"/>
          </a:xfrm>
          <a:prstGeom prst="rect">
            <a:avLst/>
          </a:prstGeom>
        </p:spPr>
        <p:txBody>
          <a:bodyPr lIns="0" tIns="0" rIns="0" bIns="0" rtlCol="0" anchor="t">
            <a:spAutoFit/>
          </a:bodyPr>
          <a:lstStyle/>
          <a:p>
            <a:pPr algn="ctr">
              <a:lnSpc>
                <a:spcPts val="13440"/>
              </a:lnSpc>
            </a:pPr>
            <a:r>
              <a:rPr lang="en-US" sz="12000" b="1" dirty="0">
                <a:solidFill>
                  <a:srgbClr val="FFFFFF"/>
                </a:solidFill>
                <a:latin typeface="Raleway Bold"/>
                <a:ea typeface="Raleway Bold"/>
                <a:cs typeface="Raleway Bold"/>
                <a:sym typeface="Raleway Bold"/>
              </a:rPr>
              <a:t>Thank You</a:t>
            </a:r>
          </a:p>
        </p:txBody>
      </p:sp>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arn(inVertical)">
                                      <p:cBhvr>
                                        <p:cTn id="7" dur="2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D3141FE-B399-83BF-60D6-B4535438F3E4}"/>
              </a:ext>
            </a:extLst>
          </p:cNvPr>
          <p:cNvGrpSpPr/>
          <p:nvPr/>
        </p:nvGrpSpPr>
        <p:grpSpPr>
          <a:xfrm>
            <a:off x="0" y="-3090"/>
            <a:ext cx="18300357" cy="10290089"/>
            <a:chOff x="0" y="0"/>
            <a:chExt cx="2833290" cy="1434353"/>
          </a:xfrm>
        </p:grpSpPr>
        <p:sp>
          <p:nvSpPr>
            <p:cNvPr id="3" name="Freeform 3">
              <a:extLst>
                <a:ext uri="{FF2B5EF4-FFF2-40B4-BE49-F238E27FC236}">
                  <a16:creationId xmlns:a16="http://schemas.microsoft.com/office/drawing/2014/main" id="{BB54FBD4-9838-0C94-58CC-21C2F8DB9001}"/>
                </a:ext>
              </a:extLst>
            </p:cNvPr>
            <p:cNvSpPr/>
            <p:nvPr/>
          </p:nvSpPr>
          <p:spPr>
            <a:xfrm>
              <a:off x="0" y="0"/>
              <a:ext cx="2833290" cy="1434353"/>
            </a:xfrm>
            <a:custGeom>
              <a:avLst/>
              <a:gdLst/>
              <a:ahLst/>
              <a:cxnLst/>
              <a:rect l="l" t="t" r="r" b="b"/>
              <a:pathLst>
                <a:path w="2833290" h="1434353">
                  <a:moveTo>
                    <a:pt x="0" y="0"/>
                  </a:moveTo>
                  <a:lnTo>
                    <a:pt x="2833290" y="0"/>
                  </a:lnTo>
                  <a:lnTo>
                    <a:pt x="2833290" y="1434353"/>
                  </a:lnTo>
                  <a:lnTo>
                    <a:pt x="0" y="1434353"/>
                  </a:lnTo>
                  <a:close/>
                </a:path>
              </a:pathLst>
            </a:custGeom>
            <a:blipFill>
              <a:blip r:embed="rId2">
                <a:alphaModFix amt="35000"/>
              </a:blip>
              <a:stretch>
                <a:fillRect t="-5555" b="-5555"/>
              </a:stretch>
            </a:blipFill>
          </p:spPr>
        </p:sp>
      </p:grpSp>
      <p:sp>
        <p:nvSpPr>
          <p:cNvPr id="6" name="TextBox 5">
            <a:extLst>
              <a:ext uri="{FF2B5EF4-FFF2-40B4-BE49-F238E27FC236}">
                <a16:creationId xmlns:a16="http://schemas.microsoft.com/office/drawing/2014/main" id="{DDD660E6-203E-D1E1-9AC0-D34412EA3822}"/>
              </a:ext>
            </a:extLst>
          </p:cNvPr>
          <p:cNvSpPr txBox="1"/>
          <p:nvPr/>
        </p:nvSpPr>
        <p:spPr>
          <a:xfrm>
            <a:off x="4038600" y="2019300"/>
            <a:ext cx="9514702" cy="9496318"/>
          </a:xfrm>
          <a:prstGeom prst="rect">
            <a:avLst/>
          </a:prstGeom>
          <a:noFill/>
        </p:spPr>
        <p:txBody>
          <a:bodyPr wrap="square">
            <a:spAutoFit/>
          </a:bodyPr>
          <a:lstStyle/>
          <a:p>
            <a:pPr marL="0" marR="0" algn="ctr">
              <a:lnSpc>
                <a:spcPct val="115000"/>
              </a:lnSpc>
              <a:spcAft>
                <a:spcPts val="800"/>
              </a:spcAft>
              <a:buNone/>
            </a:pPr>
            <a:r>
              <a:rPr lang="en-US" sz="40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Project Title: </a:t>
            </a:r>
            <a:r>
              <a:rPr lang="en-US" sz="40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Holiday Resorts</a:t>
            </a:r>
          </a:p>
          <a:p>
            <a:pPr marL="0" marR="0" algn="ctr">
              <a:lnSpc>
                <a:spcPct val="115000"/>
              </a:lnSpc>
              <a:spcAft>
                <a:spcPts val="800"/>
              </a:spcAft>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4000" b="1" kern="100" dirty="0">
                <a:effectLst/>
                <a:latin typeface="Times New Roman" panose="02020603050405020304" pitchFamily="18" charset="0"/>
                <a:ea typeface="Calibri" panose="020F0502020204030204" pitchFamily="34" charset="0"/>
                <a:cs typeface="Times New Roman" panose="02020603050405020304" pitchFamily="18" charset="0"/>
              </a:rPr>
              <a:t>Group Members:</a:t>
            </a:r>
            <a:endParaRPr lang="en-US"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Mirha Tayyab (2025-GA-95)</a:t>
            </a:r>
          </a:p>
          <a:p>
            <a:pPr marL="0" marR="0" algn="ctr">
              <a:lnSpc>
                <a:spcPct val="115000"/>
              </a:lnSpc>
              <a:spcAft>
                <a:spcPts val="800"/>
              </a:spcAft>
              <a:buNone/>
            </a:pPr>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Tahreem Imran (2025-GA-91)</a:t>
            </a:r>
          </a:p>
          <a:p>
            <a:pPr marL="0" marR="0" algn="ctr">
              <a:lnSpc>
                <a:spcPct val="115000"/>
              </a:lnSpc>
              <a:spcAft>
                <a:spcPts val="800"/>
              </a:spcAft>
              <a:buNone/>
            </a:pPr>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Hamayal Ansari (2025-GA-71)</a:t>
            </a:r>
          </a:p>
          <a:p>
            <a:pPr marL="0" marR="0" algn="ctr">
              <a:lnSpc>
                <a:spcPct val="115000"/>
              </a:lnSpc>
              <a:spcAft>
                <a:spcPts val="800"/>
              </a:spcAft>
              <a:buNone/>
            </a:pPr>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Syed Abbas Haidar (2025-GA-98)</a:t>
            </a:r>
          </a:p>
          <a:p>
            <a:pPr marL="0" marR="0" algn="ctr">
              <a:lnSpc>
                <a:spcPct val="115000"/>
              </a:lnSpc>
              <a:spcAft>
                <a:spcPts val="800"/>
              </a:spcAft>
              <a:buNone/>
            </a:pPr>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Abdullah Usman (2025-GA-81</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Aft>
                <a:spcPts val="800"/>
              </a:spcAft>
              <a:buNone/>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4000" b="1" kern="100" dirty="0">
                <a:effectLst/>
                <a:latin typeface="Times New Roman" panose="02020603050405020304" pitchFamily="18" charset="0"/>
                <a:ea typeface="Calibri" panose="020F0502020204030204" pitchFamily="34" charset="0"/>
                <a:cs typeface="Times New Roman" panose="02020603050405020304" pitchFamily="18" charset="0"/>
              </a:rPr>
              <a:t>Domain:</a:t>
            </a:r>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 Gaming and Animation</a:t>
            </a:r>
            <a:endParaRPr lang="en-US" sz="4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Aft>
                <a:spcPts val="800"/>
              </a:spcAft>
              <a:buNone/>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Aft>
                <a:spcPts val="800"/>
              </a:spcAft>
              <a:buNone/>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9C7C07B-0A3F-4899-6300-9764146F9710}"/>
              </a:ext>
            </a:extLst>
          </p:cNvPr>
          <p:cNvSpPr txBox="1"/>
          <p:nvPr/>
        </p:nvSpPr>
        <p:spPr>
          <a:xfrm>
            <a:off x="5486400" y="8266670"/>
            <a:ext cx="7762102" cy="707886"/>
          </a:xfrm>
          <a:prstGeom prst="rect">
            <a:avLst/>
          </a:prstGeom>
          <a:noFill/>
        </p:spPr>
        <p:txBody>
          <a:bodyPr wrap="square" rtlCol="0">
            <a:spAutoFit/>
          </a:bodyPr>
          <a:lstStyle/>
          <a:p>
            <a:r>
              <a:rPr lang="en-US" sz="4000" dirty="0"/>
              <a:t>Instructor :Ms. Ramsha Khalid</a:t>
            </a:r>
          </a:p>
        </p:txBody>
      </p:sp>
    </p:spTree>
    <p:extLst>
      <p:ext uri="{BB962C8B-B14F-4D97-AF65-F5344CB8AC3E}">
        <p14:creationId xmlns:p14="http://schemas.microsoft.com/office/powerpoint/2010/main" val="2154872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20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arn(inVertical)">
                                      <p:cBhvr>
                                        <p:cTn id="10" dur="2000"/>
                                        <p:tgtEl>
                                          <p:spTgt spid="6">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barn(inVertical)">
                                      <p:cBhvr>
                                        <p:cTn id="13" dur="2000"/>
                                        <p:tgtEl>
                                          <p:spTgt spid="6">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barn(inVertical)">
                                      <p:cBhvr>
                                        <p:cTn id="16" dur="2000"/>
                                        <p:tgtEl>
                                          <p:spTgt spid="6">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barn(inVertical)">
                                      <p:cBhvr>
                                        <p:cTn id="19" dur="2000"/>
                                        <p:tgtEl>
                                          <p:spTgt spid="6">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barn(inVertical)">
                                      <p:cBhvr>
                                        <p:cTn id="22" dur="2000"/>
                                        <p:tgtEl>
                                          <p:spTgt spid="6">
                                            <p:txEl>
                                              <p:pRg st="6" end="6"/>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barn(inVertical)">
                                      <p:cBhvr>
                                        <p:cTn id="25" dur="2000"/>
                                        <p:tgtEl>
                                          <p:spTgt spid="6">
                                            <p:txEl>
                                              <p:pRg st="7" end="7"/>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6">
                                            <p:txEl>
                                              <p:pRg st="11" end="11"/>
                                            </p:txEl>
                                          </p:spTgt>
                                        </p:tgtEl>
                                        <p:attrNameLst>
                                          <p:attrName>style.visibility</p:attrName>
                                        </p:attrNameLst>
                                      </p:cBhvr>
                                      <p:to>
                                        <p:strVal val="visible"/>
                                      </p:to>
                                    </p:set>
                                    <p:animEffect transition="in" filter="barn(inVertical)">
                                      <p:cBhvr>
                                        <p:cTn id="28" dur="2000"/>
                                        <p:tgtEl>
                                          <p:spTgt spid="6">
                                            <p:txEl>
                                              <p:pRg st="11" end="11"/>
                                            </p:txEl>
                                          </p:spTgt>
                                        </p:tgtEl>
                                      </p:cBhvr>
                                    </p:animEffect>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16" presetClass="entr" presetSubtype="21" fill="hold" nodeType="with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barn(inVertical)">
                                      <p:cBhvr>
                                        <p:cTn id="35"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4C64"/>
        </a:solidFill>
        <a:effectLst/>
      </p:bgPr>
    </p:bg>
    <p:spTree>
      <p:nvGrpSpPr>
        <p:cNvPr id="1" name=""/>
        <p:cNvGrpSpPr/>
        <p:nvPr/>
      </p:nvGrpSpPr>
      <p:grpSpPr>
        <a:xfrm>
          <a:off x="0" y="0"/>
          <a:ext cx="0" cy="0"/>
          <a:chOff x="0" y="0"/>
          <a:chExt cx="0" cy="0"/>
        </a:xfrm>
      </p:grpSpPr>
      <p:grpSp>
        <p:nvGrpSpPr>
          <p:cNvPr id="2" name="Group 2"/>
          <p:cNvGrpSpPr/>
          <p:nvPr/>
        </p:nvGrpSpPr>
        <p:grpSpPr>
          <a:xfrm>
            <a:off x="15468244" y="466616"/>
            <a:ext cx="1791056" cy="571609"/>
            <a:chOff x="0" y="0"/>
            <a:chExt cx="471718" cy="150547"/>
          </a:xfrm>
        </p:grpSpPr>
        <p:sp>
          <p:nvSpPr>
            <p:cNvPr id="3" name="Freeform 3"/>
            <p:cNvSpPr/>
            <p:nvPr/>
          </p:nvSpPr>
          <p:spPr>
            <a:xfrm>
              <a:off x="0" y="0"/>
              <a:ext cx="471718" cy="150547"/>
            </a:xfrm>
            <a:custGeom>
              <a:avLst/>
              <a:gdLst/>
              <a:ahLst/>
              <a:cxnLst/>
              <a:rect l="l" t="t" r="r" b="b"/>
              <a:pathLst>
                <a:path w="471718" h="150547">
                  <a:moveTo>
                    <a:pt x="0" y="0"/>
                  </a:moveTo>
                  <a:lnTo>
                    <a:pt x="471718" y="0"/>
                  </a:lnTo>
                  <a:lnTo>
                    <a:pt x="471718" y="150547"/>
                  </a:lnTo>
                  <a:lnTo>
                    <a:pt x="0" y="150547"/>
                  </a:lnTo>
                  <a:close/>
                </a:path>
              </a:pathLst>
            </a:custGeom>
            <a:solidFill>
              <a:srgbClr val="F2E9DA"/>
            </a:solidFill>
            <a:ln w="38100" cap="sq">
              <a:solidFill>
                <a:srgbClr val="DCBA8F"/>
              </a:solidFill>
              <a:prstDash val="solid"/>
              <a:miter/>
            </a:ln>
          </p:spPr>
        </p:sp>
        <p:sp>
          <p:nvSpPr>
            <p:cNvPr id="4" name="TextBox 4"/>
            <p:cNvSpPr txBox="1"/>
            <p:nvPr/>
          </p:nvSpPr>
          <p:spPr>
            <a:xfrm>
              <a:off x="0" y="-47625"/>
              <a:ext cx="471718" cy="198172"/>
            </a:xfrm>
            <a:prstGeom prst="rect">
              <a:avLst/>
            </a:prstGeom>
          </p:spPr>
          <p:txBody>
            <a:bodyPr lIns="50800" tIns="50800" rIns="50800" bIns="50800" rtlCol="0" anchor="ctr"/>
            <a:lstStyle/>
            <a:p>
              <a:pPr algn="ctr">
                <a:lnSpc>
                  <a:spcPts val="2519"/>
                </a:lnSpc>
              </a:pPr>
              <a:endParaRPr dirty="0"/>
            </a:p>
          </p:txBody>
        </p:sp>
      </p:grpSp>
      <p:sp>
        <p:nvSpPr>
          <p:cNvPr id="13" name="Freeform 13"/>
          <p:cNvSpPr/>
          <p:nvPr/>
        </p:nvSpPr>
        <p:spPr>
          <a:xfrm>
            <a:off x="8911760" y="7133641"/>
            <a:ext cx="615068" cy="615068"/>
          </a:xfrm>
          <a:custGeom>
            <a:avLst/>
            <a:gdLst/>
            <a:ahLst/>
            <a:cxnLst/>
            <a:rect l="l" t="t" r="r" b="b"/>
            <a:pathLst>
              <a:path w="615068" h="615068">
                <a:moveTo>
                  <a:pt x="0" y="0"/>
                </a:moveTo>
                <a:lnTo>
                  <a:pt x="615068" y="0"/>
                </a:lnTo>
                <a:lnTo>
                  <a:pt x="615068" y="615068"/>
                </a:lnTo>
                <a:lnTo>
                  <a:pt x="0" y="615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8911760" y="8643232"/>
            <a:ext cx="615068" cy="615068"/>
          </a:xfrm>
          <a:custGeom>
            <a:avLst/>
            <a:gdLst/>
            <a:ahLst/>
            <a:cxnLst/>
            <a:rect l="l" t="t" r="r" b="b"/>
            <a:pathLst>
              <a:path w="615068" h="615068">
                <a:moveTo>
                  <a:pt x="0" y="0"/>
                </a:moveTo>
                <a:lnTo>
                  <a:pt x="615068" y="0"/>
                </a:lnTo>
                <a:lnTo>
                  <a:pt x="615068" y="615068"/>
                </a:lnTo>
                <a:lnTo>
                  <a:pt x="0" y="615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6117993" y="570493"/>
            <a:ext cx="982152" cy="316230"/>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Work Sans"/>
                <a:ea typeface="Work Sans"/>
                <a:cs typeface="Work Sans"/>
                <a:sym typeface="Work Sans"/>
              </a:rPr>
              <a:t>Home</a:t>
            </a:r>
          </a:p>
        </p:txBody>
      </p:sp>
      <p:sp>
        <p:nvSpPr>
          <p:cNvPr id="16" name="TextBox 16"/>
          <p:cNvSpPr txBox="1"/>
          <p:nvPr/>
        </p:nvSpPr>
        <p:spPr>
          <a:xfrm>
            <a:off x="9051045" y="570493"/>
            <a:ext cx="1334240" cy="316230"/>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Work Sans"/>
                <a:ea typeface="Work Sans"/>
                <a:cs typeface="Work Sans"/>
                <a:sym typeface="Work Sans"/>
              </a:rPr>
              <a:t>About Us</a:t>
            </a:r>
          </a:p>
        </p:txBody>
      </p:sp>
      <p:sp>
        <p:nvSpPr>
          <p:cNvPr id="17" name="TextBox 17"/>
          <p:cNvSpPr txBox="1"/>
          <p:nvPr/>
        </p:nvSpPr>
        <p:spPr>
          <a:xfrm>
            <a:off x="12183104" y="549842"/>
            <a:ext cx="1181158" cy="320601"/>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Work Sans"/>
                <a:ea typeface="Work Sans"/>
                <a:cs typeface="Work Sans"/>
                <a:sym typeface="Work Sans"/>
              </a:rPr>
              <a:t>Contac</a:t>
            </a:r>
            <a:r>
              <a:rPr lang="en-US" sz="2400" dirty="0">
                <a:solidFill>
                  <a:srgbClr val="FFFFFF"/>
                </a:solidFill>
                <a:latin typeface="Work Sans"/>
                <a:ea typeface="Work Sans"/>
                <a:cs typeface="Work Sans"/>
                <a:sym typeface="Work Sans"/>
              </a:rPr>
              <a:t>t</a:t>
            </a:r>
          </a:p>
        </p:txBody>
      </p:sp>
      <p:sp>
        <p:nvSpPr>
          <p:cNvPr id="18" name="TextBox 18"/>
          <p:cNvSpPr txBox="1"/>
          <p:nvPr/>
        </p:nvSpPr>
        <p:spPr>
          <a:xfrm>
            <a:off x="15742577" y="570493"/>
            <a:ext cx="1242391" cy="304186"/>
          </a:xfrm>
          <a:prstGeom prst="rect">
            <a:avLst/>
          </a:prstGeom>
        </p:spPr>
        <p:txBody>
          <a:bodyPr lIns="0" tIns="0" rIns="0" bIns="0" rtlCol="0" anchor="t">
            <a:spAutoFit/>
          </a:bodyPr>
          <a:lstStyle/>
          <a:p>
            <a:pPr algn="ctr">
              <a:lnSpc>
                <a:spcPts val="2519"/>
              </a:lnSpc>
              <a:spcBef>
                <a:spcPct val="0"/>
              </a:spcBef>
            </a:pPr>
            <a:r>
              <a:rPr lang="en-US" sz="2000" dirty="0">
                <a:solidFill>
                  <a:srgbClr val="000000"/>
                </a:solidFill>
                <a:latin typeface="Work Sans"/>
                <a:ea typeface="Work Sans"/>
                <a:cs typeface="Work Sans"/>
                <a:sym typeface="Work Sans"/>
              </a:rPr>
              <a:t>Info</a:t>
            </a:r>
          </a:p>
        </p:txBody>
      </p:sp>
      <p:sp>
        <p:nvSpPr>
          <p:cNvPr id="20" name="TextBox 20"/>
          <p:cNvSpPr txBox="1"/>
          <p:nvPr/>
        </p:nvSpPr>
        <p:spPr>
          <a:xfrm>
            <a:off x="8911760" y="2084139"/>
            <a:ext cx="7373285" cy="1650837"/>
          </a:xfrm>
          <a:prstGeom prst="rect">
            <a:avLst/>
          </a:prstGeom>
        </p:spPr>
        <p:txBody>
          <a:bodyPr lIns="0" tIns="0" rIns="0" bIns="0" rtlCol="0" anchor="t">
            <a:spAutoFit/>
          </a:bodyPr>
          <a:lstStyle/>
          <a:p>
            <a:pPr algn="l">
              <a:lnSpc>
                <a:spcPts val="6719"/>
              </a:lnSpc>
              <a:spcBef>
                <a:spcPct val="0"/>
              </a:spcBef>
            </a:pPr>
            <a:r>
              <a:rPr lang="en-US" sz="4800" b="1" dirty="0">
                <a:solidFill>
                  <a:srgbClr val="FFFFFF"/>
                </a:solidFill>
                <a:latin typeface="Raleway Bold"/>
                <a:ea typeface="Raleway Bold"/>
                <a:cs typeface="Raleway Bold"/>
                <a:sym typeface="Raleway Bold"/>
              </a:rPr>
              <a:t>INTRODUCE OUR RESORT  </a:t>
            </a:r>
          </a:p>
        </p:txBody>
      </p:sp>
      <p:sp>
        <p:nvSpPr>
          <p:cNvPr id="22" name="TextBox 22"/>
          <p:cNvSpPr txBox="1"/>
          <p:nvPr/>
        </p:nvSpPr>
        <p:spPr>
          <a:xfrm>
            <a:off x="9848582" y="6949817"/>
            <a:ext cx="7668685" cy="1112036"/>
          </a:xfrm>
          <a:prstGeom prst="rect">
            <a:avLst/>
          </a:prstGeom>
        </p:spPr>
        <p:txBody>
          <a:bodyPr wrap="square" lIns="0" tIns="0" rIns="0" bIns="0" rtlCol="0" anchor="t">
            <a:spAutoFit/>
          </a:bodyPr>
          <a:lstStyle/>
          <a:p>
            <a:pPr algn="l">
              <a:lnSpc>
                <a:spcPts val="1679"/>
              </a:lnSpc>
              <a:spcBef>
                <a:spcPct val="0"/>
              </a:spcBef>
            </a:pPr>
            <a:r>
              <a:rPr lang="en-US" sz="2400" dirty="0">
                <a:solidFill>
                  <a:srgbClr val="FFFFFF"/>
                </a:solidFill>
                <a:latin typeface="Work Sans"/>
                <a:ea typeface="Work Sans"/>
                <a:cs typeface="Work Sans"/>
                <a:sym typeface="Work Sans"/>
              </a:rPr>
              <a:t> Modern Facilities, peaceful environment and</a:t>
            </a:r>
          </a:p>
          <a:p>
            <a:pPr algn="l">
              <a:lnSpc>
                <a:spcPts val="1679"/>
              </a:lnSpc>
              <a:spcBef>
                <a:spcPct val="0"/>
              </a:spcBef>
            </a:pPr>
            <a:endParaRPr lang="en-US" sz="2400" dirty="0">
              <a:solidFill>
                <a:srgbClr val="FFFFFF"/>
              </a:solidFill>
              <a:latin typeface="Work Sans"/>
              <a:ea typeface="Work Sans"/>
              <a:cs typeface="Work Sans"/>
              <a:sym typeface="Work Sans"/>
            </a:endParaRPr>
          </a:p>
          <a:p>
            <a:pPr algn="l">
              <a:lnSpc>
                <a:spcPts val="1679"/>
              </a:lnSpc>
              <a:spcBef>
                <a:spcPct val="0"/>
              </a:spcBef>
            </a:pPr>
            <a:r>
              <a:rPr lang="en-US" sz="2400" dirty="0">
                <a:solidFill>
                  <a:srgbClr val="FFFFFF"/>
                </a:solidFill>
                <a:latin typeface="Work Sans"/>
                <a:ea typeface="Work Sans"/>
                <a:cs typeface="Work Sans"/>
                <a:sym typeface="Work Sans"/>
              </a:rPr>
              <a:t> friendly environment staff, we are dedicating to</a:t>
            </a:r>
          </a:p>
          <a:p>
            <a:pPr algn="l">
              <a:lnSpc>
                <a:spcPts val="1679"/>
              </a:lnSpc>
              <a:spcBef>
                <a:spcPct val="0"/>
              </a:spcBef>
            </a:pPr>
            <a:endParaRPr lang="en-US" sz="2400" dirty="0">
              <a:solidFill>
                <a:srgbClr val="FFFFFF"/>
              </a:solidFill>
              <a:latin typeface="Work Sans"/>
              <a:ea typeface="Work Sans"/>
              <a:cs typeface="Work Sans"/>
              <a:sym typeface="Work Sans"/>
            </a:endParaRPr>
          </a:p>
          <a:p>
            <a:pPr algn="l">
              <a:lnSpc>
                <a:spcPts val="1679"/>
              </a:lnSpc>
              <a:spcBef>
                <a:spcPct val="0"/>
              </a:spcBef>
            </a:pPr>
            <a:r>
              <a:rPr lang="en-US" sz="2400" dirty="0">
                <a:solidFill>
                  <a:srgbClr val="FFFFFF"/>
                </a:solidFill>
                <a:latin typeface="Work Sans"/>
                <a:ea typeface="Work Sans"/>
                <a:cs typeface="Work Sans"/>
                <a:sym typeface="Work Sans"/>
              </a:rPr>
              <a:t> making every guests holidays truly special.</a:t>
            </a:r>
          </a:p>
        </p:txBody>
      </p:sp>
      <p:sp>
        <p:nvSpPr>
          <p:cNvPr id="24" name="TextBox 24"/>
          <p:cNvSpPr txBox="1"/>
          <p:nvPr/>
        </p:nvSpPr>
        <p:spPr>
          <a:xfrm>
            <a:off x="8911760" y="4424854"/>
            <a:ext cx="1984840" cy="461665"/>
          </a:xfrm>
          <a:prstGeom prst="rect">
            <a:avLst/>
          </a:prstGeom>
        </p:spPr>
        <p:txBody>
          <a:bodyPr wrap="square" lIns="0" tIns="0" rIns="0" bIns="0" rtlCol="0" anchor="t">
            <a:spAutoFit/>
          </a:bodyPr>
          <a:lstStyle/>
          <a:p>
            <a:pPr algn="l">
              <a:lnSpc>
                <a:spcPts val="3639"/>
              </a:lnSpc>
              <a:spcBef>
                <a:spcPct val="0"/>
              </a:spcBef>
            </a:pPr>
            <a:r>
              <a:rPr lang="en-US" sz="3200" b="1" dirty="0">
                <a:solidFill>
                  <a:srgbClr val="DCBA8F"/>
                </a:solidFill>
                <a:latin typeface="Work Sans Bold"/>
                <a:ea typeface="Work Sans Bold"/>
                <a:cs typeface="Work Sans Bold"/>
                <a:sym typeface="Work Sans Bold"/>
              </a:rPr>
              <a:t>About Us</a:t>
            </a:r>
          </a:p>
        </p:txBody>
      </p:sp>
      <p:sp>
        <p:nvSpPr>
          <p:cNvPr id="26" name="TextBox 25">
            <a:extLst>
              <a:ext uri="{FF2B5EF4-FFF2-40B4-BE49-F238E27FC236}">
                <a16:creationId xmlns:a16="http://schemas.microsoft.com/office/drawing/2014/main" id="{266BD79D-18BA-7B99-F52C-7A92C18FC640}"/>
              </a:ext>
            </a:extLst>
          </p:cNvPr>
          <p:cNvSpPr txBox="1"/>
          <p:nvPr/>
        </p:nvSpPr>
        <p:spPr>
          <a:xfrm>
            <a:off x="618082" y="418972"/>
            <a:ext cx="9144000" cy="463845"/>
          </a:xfrm>
          <a:prstGeom prst="rect">
            <a:avLst/>
          </a:prstGeom>
          <a:noFill/>
        </p:spPr>
        <p:txBody>
          <a:bodyPr wrap="square">
            <a:spAutoFit/>
          </a:bodyPr>
          <a:lstStyle/>
          <a:p>
            <a:pPr algn="l">
              <a:lnSpc>
                <a:spcPts val="3219"/>
              </a:lnSpc>
              <a:spcBef>
                <a:spcPct val="0"/>
              </a:spcBef>
            </a:pPr>
            <a:r>
              <a:rPr lang="en-US" sz="2000" b="1" dirty="0">
                <a:solidFill>
                  <a:schemeClr val="bg2"/>
                </a:solidFill>
                <a:latin typeface="Work Sans Bold"/>
                <a:ea typeface="Work Sans Bold"/>
                <a:cs typeface="Work Sans Bold"/>
                <a:sym typeface="Work Sans Bold"/>
              </a:rPr>
              <a:t>Luxury. comfort</a:t>
            </a:r>
          </a:p>
        </p:txBody>
      </p:sp>
      <p:sp>
        <p:nvSpPr>
          <p:cNvPr id="29" name="TextBox 28">
            <a:extLst>
              <a:ext uri="{FF2B5EF4-FFF2-40B4-BE49-F238E27FC236}">
                <a16:creationId xmlns:a16="http://schemas.microsoft.com/office/drawing/2014/main" id="{58097D04-E285-533A-B173-985E3C31F5B7}"/>
              </a:ext>
            </a:extLst>
          </p:cNvPr>
          <p:cNvSpPr txBox="1"/>
          <p:nvPr/>
        </p:nvSpPr>
        <p:spPr>
          <a:xfrm>
            <a:off x="8686800" y="4948672"/>
            <a:ext cx="8572500" cy="1938992"/>
          </a:xfrm>
          <a:prstGeom prst="rect">
            <a:avLst/>
          </a:prstGeom>
          <a:noFill/>
        </p:spPr>
        <p:txBody>
          <a:bodyPr wrap="square" rtlCol="0">
            <a:spAutoFit/>
          </a:bodyPr>
          <a:lstStyle/>
          <a:p>
            <a:r>
              <a:rPr lang="en-US" sz="2800" dirty="0">
                <a:solidFill>
                  <a:schemeClr val="bg1"/>
                </a:solidFill>
              </a:rPr>
              <a:t>Pakistan Resort is your ultimate guide to exploring the most luxurious and iconic resorts and iconic resorts across in Pakistan. </a:t>
            </a:r>
          </a:p>
          <a:p>
            <a:endParaRPr lang="en-US" dirty="0"/>
          </a:p>
          <a:p>
            <a:endParaRPr lang="en-US" dirty="0"/>
          </a:p>
        </p:txBody>
      </p:sp>
      <p:sp>
        <p:nvSpPr>
          <p:cNvPr id="31" name="TextBox 30">
            <a:extLst>
              <a:ext uri="{FF2B5EF4-FFF2-40B4-BE49-F238E27FC236}">
                <a16:creationId xmlns:a16="http://schemas.microsoft.com/office/drawing/2014/main" id="{1179F24C-EA07-1AD4-DE60-9EB45FB20CA3}"/>
              </a:ext>
            </a:extLst>
          </p:cNvPr>
          <p:cNvSpPr txBox="1"/>
          <p:nvPr/>
        </p:nvSpPr>
        <p:spPr>
          <a:xfrm>
            <a:off x="9830997" y="8426990"/>
            <a:ext cx="7668685" cy="523220"/>
          </a:xfrm>
          <a:prstGeom prst="rect">
            <a:avLst/>
          </a:prstGeom>
          <a:noFill/>
        </p:spPr>
        <p:txBody>
          <a:bodyPr wrap="square" rtlCol="0">
            <a:spAutoFit/>
          </a:bodyPr>
          <a:lstStyle/>
          <a:p>
            <a:endParaRPr lang="en-US" sz="2800" dirty="0">
              <a:solidFill>
                <a:schemeClr val="bg1"/>
              </a:solidFill>
            </a:endParaRPr>
          </a:p>
        </p:txBody>
      </p:sp>
      <p:sp>
        <p:nvSpPr>
          <p:cNvPr id="21" name="TextBox 20">
            <a:extLst>
              <a:ext uri="{FF2B5EF4-FFF2-40B4-BE49-F238E27FC236}">
                <a16:creationId xmlns:a16="http://schemas.microsoft.com/office/drawing/2014/main" id="{BABBC426-B71E-9ED8-7741-4DA6C445DEE6}"/>
              </a:ext>
            </a:extLst>
          </p:cNvPr>
          <p:cNvSpPr txBox="1"/>
          <p:nvPr/>
        </p:nvSpPr>
        <p:spPr>
          <a:xfrm>
            <a:off x="9830997" y="8435349"/>
            <a:ext cx="7295448" cy="1384995"/>
          </a:xfrm>
          <a:prstGeom prst="rect">
            <a:avLst/>
          </a:prstGeom>
          <a:noFill/>
        </p:spPr>
        <p:txBody>
          <a:bodyPr wrap="square">
            <a:spAutoFit/>
          </a:bodyPr>
          <a:lstStyle/>
          <a:p>
            <a:r>
              <a:rPr lang="en-US" sz="2800" dirty="0">
                <a:solidFill>
                  <a:schemeClr val="bg1"/>
                </a:solidFill>
              </a:rPr>
              <a:t>We are  committed to providing a comfortable, peaceful , and  memorable </a:t>
            </a:r>
          </a:p>
          <a:p>
            <a:r>
              <a:rPr lang="en-US" sz="2800" dirty="0">
                <a:solidFill>
                  <a:schemeClr val="bg1"/>
                </a:solidFill>
              </a:rPr>
              <a:t>Resorts experience for every guest.</a:t>
            </a:r>
            <a:endParaRPr lang="en-US" sz="2800" dirty="0"/>
          </a:p>
        </p:txBody>
      </p:sp>
      <p:pic>
        <p:nvPicPr>
          <p:cNvPr id="1030" name="Picture 6" descr="Beautiful Resort">
            <a:extLst>
              <a:ext uri="{FF2B5EF4-FFF2-40B4-BE49-F238E27FC236}">
                <a16:creationId xmlns:a16="http://schemas.microsoft.com/office/drawing/2014/main" id="{16FB7F1D-6603-C3A1-3F72-4C780CAC5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487139"/>
            <a:ext cx="7373285" cy="64737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arn(inVertical)">
                                      <p:cBhvr>
                                        <p:cTn id="7" dur="2000"/>
                                        <p:tgtEl>
                                          <p:spTgt spid="20">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barn(inVertical)">
                                      <p:cBhvr>
                                        <p:cTn id="10" dur="2000"/>
                                        <p:tgtEl>
                                          <p:spTgt spid="24">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barn(inVertical)">
                                      <p:cBhvr>
                                        <p:cTn id="13" dur="2000"/>
                                        <p:tgtEl>
                                          <p:spTgt spid="29">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barn(inVertical)">
                                      <p:cBhvr>
                                        <p:cTn id="16" dur="2000"/>
                                        <p:tgtEl>
                                          <p:spTgt spid="22">
                                            <p:txEl>
                                              <p:pRg st="0" end="0"/>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Effect transition="in" filter="barn(inVertical)">
                                      <p:cBhvr>
                                        <p:cTn id="19" dur="2000"/>
                                        <p:tgtEl>
                                          <p:spTgt spid="22">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barn(inVertical)">
                                      <p:cBhvr>
                                        <p:cTn id="22" dur="2000"/>
                                        <p:tgtEl>
                                          <p:spTgt spid="22">
                                            <p:txEl>
                                              <p:pRg st="4" end="4"/>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barn(inVertical)">
                                      <p:cBhvr>
                                        <p:cTn id="25" dur="2000"/>
                                        <p:tgtEl>
                                          <p:spTgt spid="21">
                                            <p:txEl>
                                              <p:pRg st="0" end="0"/>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1">
                                            <p:txEl>
                                              <p:pRg st="1" end="1"/>
                                            </p:txEl>
                                          </p:spTgt>
                                        </p:tgtEl>
                                        <p:attrNameLst>
                                          <p:attrName>style.visibility</p:attrName>
                                        </p:attrNameLst>
                                      </p:cBhvr>
                                      <p:to>
                                        <p:strVal val="visible"/>
                                      </p:to>
                                    </p:set>
                                    <p:animEffect transition="in" filter="barn(inVertical)">
                                      <p:cBhvr>
                                        <p:cTn id="28" dur="2000"/>
                                        <p:tgtEl>
                                          <p:spTgt spid="21">
                                            <p:txEl>
                                              <p:pRg st="1" end="1"/>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barn(inVertical)">
                                      <p:cBhvr>
                                        <p:cTn id="31"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944B635-0126-487B-99F1-8C6501399D0E}"/>
              </a:ext>
            </a:extLst>
          </p:cNvPr>
          <p:cNvGrpSpPr/>
          <p:nvPr/>
        </p:nvGrpSpPr>
        <p:grpSpPr>
          <a:xfrm>
            <a:off x="-8929" y="0"/>
            <a:ext cx="18288000" cy="4408663"/>
            <a:chOff x="0" y="0"/>
            <a:chExt cx="4816593" cy="1161129"/>
          </a:xfrm>
        </p:grpSpPr>
        <p:sp>
          <p:nvSpPr>
            <p:cNvPr id="3" name="Freeform 3">
              <a:extLst>
                <a:ext uri="{FF2B5EF4-FFF2-40B4-BE49-F238E27FC236}">
                  <a16:creationId xmlns:a16="http://schemas.microsoft.com/office/drawing/2014/main" id="{1B0B62CF-6213-1779-248B-500513158B8A}"/>
                </a:ext>
              </a:extLst>
            </p:cNvPr>
            <p:cNvSpPr/>
            <p:nvPr/>
          </p:nvSpPr>
          <p:spPr>
            <a:xfrm>
              <a:off x="0" y="0"/>
              <a:ext cx="4816592" cy="1161129"/>
            </a:xfrm>
            <a:custGeom>
              <a:avLst/>
              <a:gdLst/>
              <a:ahLst/>
              <a:cxnLst/>
              <a:rect l="l" t="t" r="r" b="b"/>
              <a:pathLst>
                <a:path w="4816592" h="1161129">
                  <a:moveTo>
                    <a:pt x="0" y="0"/>
                  </a:moveTo>
                  <a:lnTo>
                    <a:pt x="4816592" y="0"/>
                  </a:lnTo>
                  <a:lnTo>
                    <a:pt x="4816592" y="1161129"/>
                  </a:lnTo>
                  <a:lnTo>
                    <a:pt x="0" y="1161129"/>
                  </a:lnTo>
                  <a:close/>
                </a:path>
              </a:pathLst>
            </a:custGeom>
            <a:solidFill>
              <a:srgbClr val="DCBA8F"/>
            </a:solidFill>
          </p:spPr>
        </p:sp>
        <p:sp>
          <p:nvSpPr>
            <p:cNvPr id="4" name="TextBox 4">
              <a:extLst>
                <a:ext uri="{FF2B5EF4-FFF2-40B4-BE49-F238E27FC236}">
                  <a16:creationId xmlns:a16="http://schemas.microsoft.com/office/drawing/2014/main" id="{54BBF4EF-5771-F8E3-DE6C-A729164BCB26}"/>
                </a:ext>
              </a:extLst>
            </p:cNvPr>
            <p:cNvSpPr txBox="1"/>
            <p:nvPr/>
          </p:nvSpPr>
          <p:spPr>
            <a:xfrm>
              <a:off x="0" y="-47625"/>
              <a:ext cx="4816593" cy="1208754"/>
            </a:xfrm>
            <a:prstGeom prst="rect">
              <a:avLst/>
            </a:prstGeom>
          </p:spPr>
          <p:txBody>
            <a:bodyPr lIns="50800" tIns="50800" rIns="50800" bIns="50800" rtlCol="0" anchor="ctr"/>
            <a:lstStyle/>
            <a:p>
              <a:pPr algn="ctr">
                <a:lnSpc>
                  <a:spcPts val="2519"/>
                </a:lnSpc>
              </a:pPr>
              <a:endParaRPr dirty="0"/>
            </a:p>
          </p:txBody>
        </p:sp>
      </p:grpSp>
      <p:grpSp>
        <p:nvGrpSpPr>
          <p:cNvPr id="5" name="Group 2">
            <a:extLst>
              <a:ext uri="{FF2B5EF4-FFF2-40B4-BE49-F238E27FC236}">
                <a16:creationId xmlns:a16="http://schemas.microsoft.com/office/drawing/2014/main" id="{71B8833A-2703-C10D-5359-7994EE1559C9}"/>
              </a:ext>
            </a:extLst>
          </p:cNvPr>
          <p:cNvGrpSpPr/>
          <p:nvPr/>
        </p:nvGrpSpPr>
        <p:grpSpPr>
          <a:xfrm>
            <a:off x="-21963" y="1943101"/>
            <a:ext cx="18300357" cy="8678444"/>
            <a:chOff x="0" y="0"/>
            <a:chExt cx="2833290" cy="1434353"/>
          </a:xfrm>
        </p:grpSpPr>
        <p:sp>
          <p:nvSpPr>
            <p:cNvPr id="6" name="Freeform 3">
              <a:extLst>
                <a:ext uri="{FF2B5EF4-FFF2-40B4-BE49-F238E27FC236}">
                  <a16:creationId xmlns:a16="http://schemas.microsoft.com/office/drawing/2014/main" id="{9AB6730E-153A-F8F4-BCC2-2E9FA500A148}"/>
                </a:ext>
              </a:extLst>
            </p:cNvPr>
            <p:cNvSpPr/>
            <p:nvPr/>
          </p:nvSpPr>
          <p:spPr>
            <a:xfrm>
              <a:off x="0" y="0"/>
              <a:ext cx="2833290" cy="1434353"/>
            </a:xfrm>
            <a:custGeom>
              <a:avLst/>
              <a:gdLst/>
              <a:ahLst/>
              <a:cxnLst/>
              <a:rect l="l" t="t" r="r" b="b"/>
              <a:pathLst>
                <a:path w="2833290" h="1434353">
                  <a:moveTo>
                    <a:pt x="0" y="0"/>
                  </a:moveTo>
                  <a:lnTo>
                    <a:pt x="2833290" y="0"/>
                  </a:lnTo>
                  <a:lnTo>
                    <a:pt x="2833290" y="1434353"/>
                  </a:lnTo>
                  <a:lnTo>
                    <a:pt x="0" y="1434353"/>
                  </a:lnTo>
                  <a:close/>
                </a:path>
              </a:pathLst>
            </a:custGeom>
            <a:blipFill>
              <a:blip r:embed="rId2">
                <a:alphaModFix amt="35000"/>
              </a:blip>
              <a:stretch>
                <a:fillRect t="-5555" b="-5555"/>
              </a:stretch>
            </a:blipFill>
          </p:spPr>
        </p:sp>
      </p:grpSp>
      <p:sp>
        <p:nvSpPr>
          <p:cNvPr id="9" name="TextBox 8">
            <a:extLst>
              <a:ext uri="{FF2B5EF4-FFF2-40B4-BE49-F238E27FC236}">
                <a16:creationId xmlns:a16="http://schemas.microsoft.com/office/drawing/2014/main" id="{0B428363-B31C-904E-AE44-64F47431D8E5}"/>
              </a:ext>
            </a:extLst>
          </p:cNvPr>
          <p:cNvSpPr txBox="1"/>
          <p:nvPr/>
        </p:nvSpPr>
        <p:spPr>
          <a:xfrm>
            <a:off x="7010400" y="790859"/>
            <a:ext cx="78486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HOME PAGE</a:t>
            </a:r>
          </a:p>
        </p:txBody>
      </p:sp>
      <p:pic>
        <p:nvPicPr>
          <p:cNvPr id="11" name="Picture 10">
            <a:extLst>
              <a:ext uri="{FF2B5EF4-FFF2-40B4-BE49-F238E27FC236}">
                <a16:creationId xmlns:a16="http://schemas.microsoft.com/office/drawing/2014/main" id="{92846B1E-0C1C-E68C-360A-17A7D3F5E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3" y="1943100"/>
            <a:ext cx="10331885" cy="7553041"/>
          </a:xfrm>
          <a:prstGeom prst="rect">
            <a:avLst/>
          </a:prstGeom>
        </p:spPr>
      </p:pic>
      <p:sp>
        <p:nvSpPr>
          <p:cNvPr id="12" name="TextBox 11">
            <a:extLst>
              <a:ext uri="{FF2B5EF4-FFF2-40B4-BE49-F238E27FC236}">
                <a16:creationId xmlns:a16="http://schemas.microsoft.com/office/drawing/2014/main" id="{4BB4419E-CD01-CE6D-2620-AF9B838A4324}"/>
              </a:ext>
            </a:extLst>
          </p:cNvPr>
          <p:cNvSpPr txBox="1"/>
          <p:nvPr/>
        </p:nvSpPr>
        <p:spPr>
          <a:xfrm>
            <a:off x="10371703" y="2029262"/>
            <a:ext cx="7937581" cy="661943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Welcome to </a:t>
            </a:r>
            <a:r>
              <a:rPr lang="en-US" sz="3200" b="1" dirty="0">
                <a:latin typeface="Times New Roman" panose="02020603050405020304" pitchFamily="18" charset="0"/>
                <a:cs typeface="Times New Roman" panose="02020603050405020304" pitchFamily="18" charset="0"/>
              </a:rPr>
              <a:t>Holiday Our Resort</a:t>
            </a:r>
            <a:r>
              <a:rPr lang="en-US" sz="3200" dirty="0">
                <a:latin typeface="Times New Roman" panose="02020603050405020304" pitchFamily="18" charset="0"/>
                <a:cs typeface="Times New Roman" panose="02020603050405020304" pitchFamily="18" charset="0"/>
              </a:rPr>
              <a:t>, where tranquility meets luxury. Nestled in the heart of nature, our resort offers the perfect escape from the hustle and bustle of everyday life. Enjoy comfortable accommodations, world-class amenities, and a range of activities designed to relax, refresh, and rejuvenate you. Whether you seek peaceful moments by the pool, adventurous outdoor experiences, or quality time with your loved ones, </a:t>
            </a:r>
            <a:r>
              <a:rPr lang="en-US" sz="3200" b="1" dirty="0">
                <a:latin typeface="Times New Roman" panose="02020603050405020304" pitchFamily="18" charset="0"/>
                <a:cs typeface="Times New Roman" panose="02020603050405020304" pitchFamily="18" charset="0"/>
              </a:rPr>
              <a:t>Holiday Our Resort</a:t>
            </a:r>
            <a:r>
              <a:rPr lang="en-US" sz="3200" dirty="0">
                <a:latin typeface="Times New Roman" panose="02020603050405020304" pitchFamily="18" charset="0"/>
                <a:cs typeface="Times New Roman" panose="02020603050405020304" pitchFamily="18" charset="0"/>
              </a:rPr>
              <a:t> provides an unforgettable getaway that blends comfort, beauty, and serenity in every moment.</a:t>
            </a:r>
          </a:p>
        </p:txBody>
      </p:sp>
    </p:spTree>
    <p:extLst>
      <p:ext uri="{BB962C8B-B14F-4D97-AF65-F5344CB8AC3E}">
        <p14:creationId xmlns:p14="http://schemas.microsoft.com/office/powerpoint/2010/main" val="2794608535"/>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barn(inVertical)">
                                      <p:cBhvr>
                                        <p:cTn id="11" dur="2000"/>
                                        <p:tgtEl>
                                          <p:spTgt spid="9">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barn(inVertical)">
                                      <p:cBhvr>
                                        <p:cTn id="14"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E4FAFA8-3AB6-B114-BF2A-C6DF199534D5}"/>
              </a:ext>
            </a:extLst>
          </p:cNvPr>
          <p:cNvGrpSpPr/>
          <p:nvPr/>
        </p:nvGrpSpPr>
        <p:grpSpPr>
          <a:xfrm>
            <a:off x="-8929" y="1"/>
            <a:ext cx="18288000" cy="2019300"/>
            <a:chOff x="0" y="0"/>
            <a:chExt cx="4816593" cy="1161129"/>
          </a:xfrm>
        </p:grpSpPr>
        <p:sp>
          <p:nvSpPr>
            <p:cNvPr id="3" name="Freeform 3">
              <a:extLst>
                <a:ext uri="{FF2B5EF4-FFF2-40B4-BE49-F238E27FC236}">
                  <a16:creationId xmlns:a16="http://schemas.microsoft.com/office/drawing/2014/main" id="{8A7365B0-359F-8225-7138-17774212BEFB}"/>
                </a:ext>
              </a:extLst>
            </p:cNvPr>
            <p:cNvSpPr/>
            <p:nvPr/>
          </p:nvSpPr>
          <p:spPr>
            <a:xfrm>
              <a:off x="0" y="0"/>
              <a:ext cx="4816592" cy="1161129"/>
            </a:xfrm>
            <a:custGeom>
              <a:avLst/>
              <a:gdLst/>
              <a:ahLst/>
              <a:cxnLst/>
              <a:rect l="l" t="t" r="r" b="b"/>
              <a:pathLst>
                <a:path w="4816592" h="1161129">
                  <a:moveTo>
                    <a:pt x="0" y="0"/>
                  </a:moveTo>
                  <a:lnTo>
                    <a:pt x="4816592" y="0"/>
                  </a:lnTo>
                  <a:lnTo>
                    <a:pt x="4816592" y="1161129"/>
                  </a:lnTo>
                  <a:lnTo>
                    <a:pt x="0" y="1161129"/>
                  </a:lnTo>
                  <a:close/>
                </a:path>
              </a:pathLst>
            </a:custGeom>
            <a:solidFill>
              <a:srgbClr val="DCBA8F"/>
            </a:solidFill>
          </p:spPr>
        </p:sp>
        <p:sp>
          <p:nvSpPr>
            <p:cNvPr id="4" name="TextBox 4">
              <a:extLst>
                <a:ext uri="{FF2B5EF4-FFF2-40B4-BE49-F238E27FC236}">
                  <a16:creationId xmlns:a16="http://schemas.microsoft.com/office/drawing/2014/main" id="{B5AB447D-1E3F-82A4-0720-5466A0CE3F44}"/>
                </a:ext>
              </a:extLst>
            </p:cNvPr>
            <p:cNvSpPr txBox="1"/>
            <p:nvPr/>
          </p:nvSpPr>
          <p:spPr>
            <a:xfrm>
              <a:off x="0" y="-47625"/>
              <a:ext cx="4816593" cy="1208754"/>
            </a:xfrm>
            <a:prstGeom prst="rect">
              <a:avLst/>
            </a:prstGeom>
          </p:spPr>
          <p:txBody>
            <a:bodyPr lIns="50800" tIns="50800" rIns="50800" bIns="50800" rtlCol="0" anchor="ctr"/>
            <a:lstStyle/>
            <a:p>
              <a:pPr algn="ctr">
                <a:lnSpc>
                  <a:spcPts val="2519"/>
                </a:lnSpc>
              </a:pPr>
              <a:endParaRPr dirty="0"/>
            </a:p>
          </p:txBody>
        </p:sp>
      </p:grpSp>
      <p:grpSp>
        <p:nvGrpSpPr>
          <p:cNvPr id="5" name="Group 2">
            <a:extLst>
              <a:ext uri="{FF2B5EF4-FFF2-40B4-BE49-F238E27FC236}">
                <a16:creationId xmlns:a16="http://schemas.microsoft.com/office/drawing/2014/main" id="{9A0866DE-FA86-3DAB-25D4-E01E0BEF126F}"/>
              </a:ext>
            </a:extLst>
          </p:cNvPr>
          <p:cNvGrpSpPr/>
          <p:nvPr/>
        </p:nvGrpSpPr>
        <p:grpSpPr>
          <a:xfrm>
            <a:off x="0" y="2019301"/>
            <a:ext cx="18279067" cy="8267698"/>
            <a:chOff x="0" y="0"/>
            <a:chExt cx="2833290" cy="1434353"/>
          </a:xfrm>
        </p:grpSpPr>
        <p:sp>
          <p:nvSpPr>
            <p:cNvPr id="6" name="Freeform 3">
              <a:extLst>
                <a:ext uri="{FF2B5EF4-FFF2-40B4-BE49-F238E27FC236}">
                  <a16:creationId xmlns:a16="http://schemas.microsoft.com/office/drawing/2014/main" id="{E7E2DCE2-D763-4F9A-5B90-230AC686A5AD}"/>
                </a:ext>
              </a:extLst>
            </p:cNvPr>
            <p:cNvSpPr/>
            <p:nvPr/>
          </p:nvSpPr>
          <p:spPr>
            <a:xfrm>
              <a:off x="0" y="0"/>
              <a:ext cx="2833290" cy="1434353"/>
            </a:xfrm>
            <a:custGeom>
              <a:avLst/>
              <a:gdLst/>
              <a:ahLst/>
              <a:cxnLst/>
              <a:rect l="l" t="t" r="r" b="b"/>
              <a:pathLst>
                <a:path w="2833290" h="1434353">
                  <a:moveTo>
                    <a:pt x="0" y="0"/>
                  </a:moveTo>
                  <a:lnTo>
                    <a:pt x="2833290" y="0"/>
                  </a:lnTo>
                  <a:lnTo>
                    <a:pt x="2833290" y="1434353"/>
                  </a:lnTo>
                  <a:lnTo>
                    <a:pt x="0" y="1434353"/>
                  </a:lnTo>
                  <a:close/>
                </a:path>
              </a:pathLst>
            </a:custGeom>
            <a:blipFill>
              <a:blip r:embed="rId2">
                <a:alphaModFix amt="35000"/>
              </a:blip>
              <a:stretch>
                <a:fillRect t="-5555" b="-5555"/>
              </a:stretch>
            </a:blipFill>
          </p:spPr>
        </p:sp>
      </p:grpSp>
      <p:sp>
        <p:nvSpPr>
          <p:cNvPr id="7" name="TextBox 6">
            <a:extLst>
              <a:ext uri="{FF2B5EF4-FFF2-40B4-BE49-F238E27FC236}">
                <a16:creationId xmlns:a16="http://schemas.microsoft.com/office/drawing/2014/main" id="{00526373-0563-AC37-013F-BB0A10591DFA}"/>
              </a:ext>
            </a:extLst>
          </p:cNvPr>
          <p:cNvSpPr txBox="1"/>
          <p:nvPr/>
        </p:nvSpPr>
        <p:spPr>
          <a:xfrm>
            <a:off x="7420569" y="876300"/>
            <a:ext cx="72390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RESORTS</a:t>
            </a:r>
          </a:p>
        </p:txBody>
      </p:sp>
      <p:pic>
        <p:nvPicPr>
          <p:cNvPr id="9" name="Picture 8">
            <a:extLst>
              <a:ext uri="{FF2B5EF4-FFF2-40B4-BE49-F238E27FC236}">
                <a16:creationId xmlns:a16="http://schemas.microsoft.com/office/drawing/2014/main" id="{F40D72F9-7CB1-708B-9FD7-B652611CE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 y="2019301"/>
            <a:ext cx="10803233" cy="8267698"/>
          </a:xfrm>
          <a:prstGeom prst="rect">
            <a:avLst/>
          </a:prstGeom>
        </p:spPr>
      </p:pic>
      <p:sp>
        <p:nvSpPr>
          <p:cNvPr id="10" name="TextBox 9">
            <a:extLst>
              <a:ext uri="{FF2B5EF4-FFF2-40B4-BE49-F238E27FC236}">
                <a16:creationId xmlns:a16="http://schemas.microsoft.com/office/drawing/2014/main" id="{0719A069-0B42-BCB8-A86D-79E0AE012909}"/>
              </a:ext>
            </a:extLst>
          </p:cNvPr>
          <p:cNvSpPr txBox="1"/>
          <p:nvPr/>
        </p:nvSpPr>
        <p:spPr>
          <a:xfrm>
            <a:off x="11268669" y="2019301"/>
            <a:ext cx="6781800" cy="6740307"/>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Resorts are more than just places to stay—they are destinations for relaxation, adventure, and unforgettable experiences. Combining comfort, luxury, and nature, they offer scenic views, fun activities, and personalized services. Whether you seek peace or excitement, resorts provide the perfect escape to rejuvenate, explore, and create lasting memories.</a:t>
            </a:r>
          </a:p>
        </p:txBody>
      </p:sp>
    </p:spTree>
    <p:extLst>
      <p:ext uri="{BB962C8B-B14F-4D97-AF65-F5344CB8AC3E}">
        <p14:creationId xmlns:p14="http://schemas.microsoft.com/office/powerpoint/2010/main" val="881816330"/>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24C64"/>
        </a:solidFill>
        <a:effectLst/>
      </p:bgPr>
    </p:bg>
    <p:spTree>
      <p:nvGrpSpPr>
        <p:cNvPr id="1" name=""/>
        <p:cNvGrpSpPr/>
        <p:nvPr/>
      </p:nvGrpSpPr>
      <p:grpSpPr>
        <a:xfrm>
          <a:off x="0" y="0"/>
          <a:ext cx="0" cy="0"/>
          <a:chOff x="0" y="0"/>
          <a:chExt cx="0" cy="0"/>
        </a:xfrm>
      </p:grpSpPr>
      <p:grpSp>
        <p:nvGrpSpPr>
          <p:cNvPr id="2" name="Group 2"/>
          <p:cNvGrpSpPr/>
          <p:nvPr/>
        </p:nvGrpSpPr>
        <p:grpSpPr>
          <a:xfrm>
            <a:off x="15468244" y="466616"/>
            <a:ext cx="1791056" cy="571609"/>
            <a:chOff x="0" y="0"/>
            <a:chExt cx="471718" cy="150547"/>
          </a:xfrm>
        </p:grpSpPr>
        <p:sp>
          <p:nvSpPr>
            <p:cNvPr id="3" name="Freeform 3"/>
            <p:cNvSpPr/>
            <p:nvPr/>
          </p:nvSpPr>
          <p:spPr>
            <a:xfrm>
              <a:off x="0" y="0"/>
              <a:ext cx="471718" cy="150547"/>
            </a:xfrm>
            <a:custGeom>
              <a:avLst/>
              <a:gdLst/>
              <a:ahLst/>
              <a:cxnLst/>
              <a:rect l="l" t="t" r="r" b="b"/>
              <a:pathLst>
                <a:path w="471718" h="150547">
                  <a:moveTo>
                    <a:pt x="0" y="0"/>
                  </a:moveTo>
                  <a:lnTo>
                    <a:pt x="471718" y="0"/>
                  </a:lnTo>
                  <a:lnTo>
                    <a:pt x="471718" y="150547"/>
                  </a:lnTo>
                  <a:lnTo>
                    <a:pt x="0" y="150547"/>
                  </a:lnTo>
                  <a:close/>
                </a:path>
              </a:pathLst>
            </a:custGeom>
            <a:solidFill>
              <a:srgbClr val="F2E9DA"/>
            </a:solidFill>
            <a:ln w="38100" cap="sq">
              <a:solidFill>
                <a:srgbClr val="DCBA8F"/>
              </a:solidFill>
              <a:prstDash val="solid"/>
              <a:miter/>
            </a:ln>
          </p:spPr>
        </p:sp>
        <p:sp>
          <p:nvSpPr>
            <p:cNvPr id="4" name="TextBox 4"/>
            <p:cNvSpPr txBox="1"/>
            <p:nvPr/>
          </p:nvSpPr>
          <p:spPr>
            <a:xfrm>
              <a:off x="0" y="-47625"/>
              <a:ext cx="471718" cy="198172"/>
            </a:xfrm>
            <a:prstGeom prst="rect">
              <a:avLst/>
            </a:prstGeom>
          </p:spPr>
          <p:txBody>
            <a:bodyPr lIns="50800" tIns="50800" rIns="50800" bIns="50800" rtlCol="0" anchor="ctr"/>
            <a:lstStyle/>
            <a:p>
              <a:pPr algn="ctr">
                <a:lnSpc>
                  <a:spcPts val="2519"/>
                </a:lnSpc>
              </a:pPr>
              <a:endParaRPr dirty="0"/>
            </a:p>
          </p:txBody>
        </p:sp>
      </p:grpSp>
      <p:sp>
        <p:nvSpPr>
          <p:cNvPr id="9" name="TextBox 9"/>
          <p:cNvSpPr txBox="1"/>
          <p:nvPr/>
        </p:nvSpPr>
        <p:spPr>
          <a:xfrm>
            <a:off x="5976430" y="546037"/>
            <a:ext cx="982152" cy="316230"/>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Work Sans"/>
                <a:ea typeface="Work Sans"/>
                <a:cs typeface="Work Sans"/>
                <a:sym typeface="Work Sans"/>
              </a:rPr>
              <a:t>Home</a:t>
            </a:r>
          </a:p>
        </p:txBody>
      </p:sp>
      <p:sp>
        <p:nvSpPr>
          <p:cNvPr id="10" name="TextBox 10"/>
          <p:cNvSpPr txBox="1"/>
          <p:nvPr/>
        </p:nvSpPr>
        <p:spPr>
          <a:xfrm>
            <a:off x="9051045" y="570493"/>
            <a:ext cx="1334240" cy="316230"/>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Work Sans"/>
                <a:ea typeface="Work Sans"/>
                <a:cs typeface="Work Sans"/>
                <a:sym typeface="Work Sans"/>
              </a:rPr>
              <a:t>About Us</a:t>
            </a:r>
          </a:p>
        </p:txBody>
      </p:sp>
      <p:sp>
        <p:nvSpPr>
          <p:cNvPr id="11" name="TextBox 11"/>
          <p:cNvSpPr txBox="1"/>
          <p:nvPr/>
        </p:nvSpPr>
        <p:spPr>
          <a:xfrm>
            <a:off x="12336185" y="570493"/>
            <a:ext cx="1181158" cy="304186"/>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Work Sans"/>
                <a:ea typeface="Work Sans"/>
                <a:cs typeface="Work Sans"/>
                <a:sym typeface="Work Sans"/>
              </a:rPr>
              <a:t>Contact</a:t>
            </a:r>
          </a:p>
        </p:txBody>
      </p:sp>
      <p:sp>
        <p:nvSpPr>
          <p:cNvPr id="12" name="TextBox 12"/>
          <p:cNvSpPr txBox="1"/>
          <p:nvPr/>
        </p:nvSpPr>
        <p:spPr>
          <a:xfrm>
            <a:off x="15742577" y="570493"/>
            <a:ext cx="1242391" cy="297774"/>
          </a:xfrm>
          <a:prstGeom prst="rect">
            <a:avLst/>
          </a:prstGeom>
        </p:spPr>
        <p:txBody>
          <a:bodyPr lIns="0" tIns="0" rIns="0" bIns="0" rtlCol="0" anchor="t">
            <a:spAutoFit/>
          </a:bodyPr>
          <a:lstStyle/>
          <a:p>
            <a:pPr algn="ctr">
              <a:lnSpc>
                <a:spcPts val="2519"/>
              </a:lnSpc>
              <a:spcBef>
                <a:spcPct val="0"/>
              </a:spcBef>
            </a:pPr>
            <a:r>
              <a:rPr lang="en-US" sz="1799" dirty="0">
                <a:solidFill>
                  <a:srgbClr val="000000"/>
                </a:solidFill>
                <a:latin typeface="Work Sans"/>
                <a:ea typeface="Work Sans"/>
                <a:cs typeface="Work Sans"/>
                <a:sym typeface="Work Sans"/>
              </a:rPr>
              <a:t>Info</a:t>
            </a:r>
          </a:p>
        </p:txBody>
      </p:sp>
      <p:sp>
        <p:nvSpPr>
          <p:cNvPr id="14" name="TextBox 14"/>
          <p:cNvSpPr txBox="1"/>
          <p:nvPr/>
        </p:nvSpPr>
        <p:spPr>
          <a:xfrm>
            <a:off x="1036938" y="2084139"/>
            <a:ext cx="7365047" cy="821055"/>
          </a:xfrm>
          <a:prstGeom prst="rect">
            <a:avLst/>
          </a:prstGeom>
        </p:spPr>
        <p:txBody>
          <a:bodyPr wrap="square" lIns="0" tIns="0" rIns="0" bIns="0" rtlCol="0" anchor="t">
            <a:spAutoFit/>
          </a:bodyPr>
          <a:lstStyle/>
          <a:p>
            <a:pPr algn="l">
              <a:lnSpc>
                <a:spcPts val="6719"/>
              </a:lnSpc>
              <a:spcBef>
                <a:spcPct val="0"/>
              </a:spcBef>
            </a:pPr>
            <a:r>
              <a:rPr lang="en-US" sz="4800" b="1" dirty="0">
                <a:solidFill>
                  <a:srgbClr val="FFFFFF"/>
                </a:solidFill>
                <a:latin typeface="Raleway Bold"/>
                <a:ea typeface="Raleway Bold"/>
                <a:cs typeface="Raleway Bold"/>
                <a:sym typeface="Raleway Bold"/>
              </a:rPr>
              <a:t>OUR VISION &amp; MISSION</a:t>
            </a:r>
          </a:p>
        </p:txBody>
      </p:sp>
      <p:sp>
        <p:nvSpPr>
          <p:cNvPr id="17" name="TextBox 17"/>
          <p:cNvSpPr txBox="1"/>
          <p:nvPr/>
        </p:nvSpPr>
        <p:spPr>
          <a:xfrm>
            <a:off x="13258800" y="6118849"/>
            <a:ext cx="1866309" cy="461665"/>
          </a:xfrm>
          <a:prstGeom prst="rect">
            <a:avLst/>
          </a:prstGeom>
        </p:spPr>
        <p:txBody>
          <a:bodyPr lIns="0" tIns="0" rIns="0" bIns="0" rtlCol="0" anchor="t">
            <a:spAutoFit/>
          </a:bodyPr>
          <a:lstStyle/>
          <a:p>
            <a:pPr algn="l">
              <a:lnSpc>
                <a:spcPts val="3639"/>
              </a:lnSpc>
              <a:spcBef>
                <a:spcPct val="0"/>
              </a:spcBef>
            </a:pPr>
            <a:r>
              <a:rPr lang="en-US" sz="3600" b="1" dirty="0">
                <a:solidFill>
                  <a:schemeClr val="bg1"/>
                </a:solidFill>
                <a:latin typeface="Work Sans Bold"/>
                <a:ea typeface="Work Sans Bold"/>
                <a:cs typeface="Work Sans Bold"/>
                <a:sym typeface="Work Sans Bold"/>
              </a:rPr>
              <a:t>Vision</a:t>
            </a:r>
          </a:p>
        </p:txBody>
      </p:sp>
      <p:sp>
        <p:nvSpPr>
          <p:cNvPr id="19" name="TextBox 19"/>
          <p:cNvSpPr txBox="1"/>
          <p:nvPr/>
        </p:nvSpPr>
        <p:spPr>
          <a:xfrm>
            <a:off x="1036938" y="3322976"/>
            <a:ext cx="7373285" cy="2646878"/>
          </a:xfrm>
          <a:prstGeom prst="rect">
            <a:avLst/>
          </a:prstGeom>
        </p:spPr>
        <p:txBody>
          <a:bodyPr lIns="0" tIns="0" rIns="0" bIns="0" rtlCol="0" anchor="t">
            <a:spAutoFit/>
          </a:bodyPr>
          <a:lstStyle/>
          <a:p>
            <a:r>
              <a:rPr lang="en-US" sz="2400" b="1" dirty="0">
                <a:solidFill>
                  <a:schemeClr val="bg1"/>
                </a:solidFill>
              </a:rPr>
              <a:t>🌿 </a:t>
            </a:r>
            <a:r>
              <a:rPr lang="en-US" sz="2800" b="1" dirty="0">
                <a:solidFill>
                  <a:schemeClr val="bg1"/>
                </a:solidFill>
              </a:rPr>
              <a:t>Our Mission</a:t>
            </a:r>
          </a:p>
          <a:p>
            <a:endParaRPr lang="en-US" sz="2400" b="1" dirty="0">
              <a:solidFill>
                <a:schemeClr val="bg1"/>
              </a:solidFill>
            </a:endParaRPr>
          </a:p>
          <a:p>
            <a:r>
              <a:rPr lang="en-US" sz="2400" dirty="0">
                <a:solidFill>
                  <a:schemeClr val="bg1"/>
                </a:solidFill>
              </a:rPr>
              <a:t>To provide a peaceful and luxurious retreat where guests can relax, reconnect with nature, and create unforgettable memories.</a:t>
            </a:r>
          </a:p>
          <a:p>
            <a:r>
              <a:rPr lang="en-US" sz="2400" dirty="0">
                <a:solidFill>
                  <a:schemeClr val="bg1"/>
                </a:solidFill>
              </a:rPr>
              <a:t>To deliver exceptional hospitality, comfort, and personalized services that exceed guest expectations</a:t>
            </a:r>
            <a:r>
              <a:rPr lang="en-US" sz="2400" dirty="0"/>
              <a:t>.</a:t>
            </a:r>
          </a:p>
        </p:txBody>
      </p:sp>
      <p:sp>
        <p:nvSpPr>
          <p:cNvPr id="21" name="TextBox 20">
            <a:extLst>
              <a:ext uri="{FF2B5EF4-FFF2-40B4-BE49-F238E27FC236}">
                <a16:creationId xmlns:a16="http://schemas.microsoft.com/office/drawing/2014/main" id="{815D6FC4-487B-1CEE-7639-3ACC1DFD0B66}"/>
              </a:ext>
            </a:extLst>
          </p:cNvPr>
          <p:cNvSpPr txBox="1"/>
          <p:nvPr/>
        </p:nvSpPr>
        <p:spPr>
          <a:xfrm>
            <a:off x="668071" y="463848"/>
            <a:ext cx="9144000" cy="463845"/>
          </a:xfrm>
          <a:prstGeom prst="rect">
            <a:avLst/>
          </a:prstGeom>
          <a:noFill/>
        </p:spPr>
        <p:txBody>
          <a:bodyPr wrap="square">
            <a:spAutoFit/>
          </a:bodyPr>
          <a:lstStyle/>
          <a:p>
            <a:pPr algn="l">
              <a:lnSpc>
                <a:spcPts val="3219"/>
              </a:lnSpc>
              <a:spcBef>
                <a:spcPct val="0"/>
              </a:spcBef>
            </a:pPr>
            <a:r>
              <a:rPr lang="en-US" sz="2000" b="1" dirty="0">
                <a:solidFill>
                  <a:schemeClr val="bg2"/>
                </a:solidFill>
                <a:latin typeface="Work Sans Bold"/>
                <a:ea typeface="Work Sans Bold"/>
                <a:cs typeface="Work Sans Bold"/>
                <a:sym typeface="Work Sans Bold"/>
              </a:rPr>
              <a:t>Luxury. comfort</a:t>
            </a:r>
          </a:p>
        </p:txBody>
      </p:sp>
      <p:sp>
        <p:nvSpPr>
          <p:cNvPr id="26" name="TextBox 25">
            <a:extLst>
              <a:ext uri="{FF2B5EF4-FFF2-40B4-BE49-F238E27FC236}">
                <a16:creationId xmlns:a16="http://schemas.microsoft.com/office/drawing/2014/main" id="{2D870203-7B88-438C-EAD5-84D95C383B6F}"/>
              </a:ext>
            </a:extLst>
          </p:cNvPr>
          <p:cNvSpPr txBox="1"/>
          <p:nvPr/>
        </p:nvSpPr>
        <p:spPr>
          <a:xfrm>
            <a:off x="10368809" y="6838056"/>
            <a:ext cx="6849310" cy="2677656"/>
          </a:xfrm>
          <a:prstGeom prst="rect">
            <a:avLst/>
          </a:prstGeom>
          <a:noFill/>
        </p:spPr>
        <p:txBody>
          <a:bodyPr wrap="square" rtlCol="0">
            <a:spAutoFit/>
          </a:bodyPr>
          <a:lstStyle/>
          <a:p>
            <a:r>
              <a:rPr lang="en-US" sz="2800" dirty="0">
                <a:solidFill>
                  <a:schemeClr val="bg1"/>
                </a:solidFill>
              </a:rPr>
              <a:t>To became a leading holiday resort known for natural beauty, quality service, memorable guest experiences.</a:t>
            </a:r>
          </a:p>
          <a:p>
            <a:r>
              <a:rPr lang="en-US" sz="2800" dirty="0">
                <a:solidFill>
                  <a:schemeClr val="bg1"/>
                </a:solidFill>
              </a:rPr>
              <a:t>To remote sustainable tourism while offering a perfect blend of relation, adventure and comforts.</a:t>
            </a:r>
          </a:p>
        </p:txBody>
      </p:sp>
      <p:pic>
        <p:nvPicPr>
          <p:cNvPr id="2050" name="Picture 2" descr="Lakeside Resort Khanpur">
            <a:extLst>
              <a:ext uri="{FF2B5EF4-FFF2-40B4-BE49-F238E27FC236}">
                <a16:creationId xmlns:a16="http://schemas.microsoft.com/office/drawing/2014/main" id="{AAD11EB3-5C44-2FD3-8528-EA16F8D7D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71" y="6118849"/>
            <a:ext cx="7340342" cy="37064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thia Gali Forest Resort">
            <a:extLst>
              <a:ext uri="{FF2B5EF4-FFF2-40B4-BE49-F238E27FC236}">
                <a16:creationId xmlns:a16="http://schemas.microsoft.com/office/drawing/2014/main" id="{5EAF1209-7333-DE78-AF65-2F5732DDA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0940" y="1435404"/>
            <a:ext cx="7365047" cy="41468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arn(inVertical)">
                                      <p:cBhvr>
                                        <p:cTn id="7" dur="20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barn(inVertical)">
                                      <p:cBhvr>
                                        <p:cTn id="12" dur="2000"/>
                                        <p:tgtEl>
                                          <p:spTgt spid="19">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barn(inVertical)">
                                      <p:cBhvr>
                                        <p:cTn id="15" dur="2000"/>
                                        <p:tgtEl>
                                          <p:spTgt spid="19">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barn(inVertical)">
                                      <p:cBhvr>
                                        <p:cTn id="18" dur="2000"/>
                                        <p:tgtEl>
                                          <p:spTgt spid="19">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barn(inVertical)">
                                      <p:cBhvr>
                                        <p:cTn id="21" dur="2000"/>
                                        <p:tgtEl>
                                          <p:spTgt spid="17">
                                            <p:txEl>
                                              <p:pRg st="0" end="0"/>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barn(inVertical)">
                                      <p:cBhvr>
                                        <p:cTn id="24" dur="2000"/>
                                        <p:tgtEl>
                                          <p:spTgt spid="26">
                                            <p:txEl>
                                              <p:pRg st="0" end="0"/>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barn(inVertical)">
                                      <p:cBhvr>
                                        <p:cTn id="27" dur="20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24C6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714499"/>
            <a:chOff x="0" y="0"/>
            <a:chExt cx="4816593" cy="1161129"/>
          </a:xfrm>
        </p:grpSpPr>
        <p:sp>
          <p:nvSpPr>
            <p:cNvPr id="3" name="Freeform 3"/>
            <p:cNvSpPr/>
            <p:nvPr/>
          </p:nvSpPr>
          <p:spPr>
            <a:xfrm>
              <a:off x="0" y="0"/>
              <a:ext cx="4816592" cy="1161129"/>
            </a:xfrm>
            <a:custGeom>
              <a:avLst/>
              <a:gdLst/>
              <a:ahLst/>
              <a:cxnLst/>
              <a:rect l="l" t="t" r="r" b="b"/>
              <a:pathLst>
                <a:path w="4816592" h="1161129">
                  <a:moveTo>
                    <a:pt x="0" y="0"/>
                  </a:moveTo>
                  <a:lnTo>
                    <a:pt x="4816592" y="0"/>
                  </a:lnTo>
                  <a:lnTo>
                    <a:pt x="4816592" y="1161129"/>
                  </a:lnTo>
                  <a:lnTo>
                    <a:pt x="0" y="1161129"/>
                  </a:lnTo>
                  <a:close/>
                </a:path>
              </a:pathLst>
            </a:custGeom>
            <a:solidFill>
              <a:srgbClr val="DCBA8F"/>
            </a:solidFill>
          </p:spPr>
        </p:sp>
        <p:sp>
          <p:nvSpPr>
            <p:cNvPr id="4" name="TextBox 4"/>
            <p:cNvSpPr txBox="1"/>
            <p:nvPr/>
          </p:nvSpPr>
          <p:spPr>
            <a:xfrm>
              <a:off x="0" y="-47625"/>
              <a:ext cx="4816593" cy="1208754"/>
            </a:xfrm>
            <a:prstGeom prst="rect">
              <a:avLst/>
            </a:prstGeom>
          </p:spPr>
          <p:txBody>
            <a:bodyPr lIns="50800" tIns="50800" rIns="50800" bIns="50800" rtlCol="0" anchor="ctr"/>
            <a:lstStyle/>
            <a:p>
              <a:pPr algn="ctr">
                <a:lnSpc>
                  <a:spcPts val="2519"/>
                </a:lnSpc>
              </a:pPr>
              <a:endParaRPr dirty="0"/>
            </a:p>
          </p:txBody>
        </p:sp>
      </p:grpSp>
      <p:sp>
        <p:nvSpPr>
          <p:cNvPr id="21" name="TextBox 20">
            <a:extLst>
              <a:ext uri="{FF2B5EF4-FFF2-40B4-BE49-F238E27FC236}">
                <a16:creationId xmlns:a16="http://schemas.microsoft.com/office/drawing/2014/main" id="{8F16B32A-A53D-9C43-D7C1-6F169ADA5887}"/>
              </a:ext>
            </a:extLst>
          </p:cNvPr>
          <p:cNvSpPr txBox="1"/>
          <p:nvPr/>
        </p:nvSpPr>
        <p:spPr>
          <a:xfrm>
            <a:off x="7772400" y="503306"/>
            <a:ext cx="62484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ABOUT</a:t>
            </a:r>
          </a:p>
        </p:txBody>
      </p:sp>
      <p:pic>
        <p:nvPicPr>
          <p:cNvPr id="23" name="Picture 22">
            <a:extLst>
              <a:ext uri="{FF2B5EF4-FFF2-40B4-BE49-F238E27FC236}">
                <a16:creationId xmlns:a16="http://schemas.microsoft.com/office/drawing/2014/main" id="{7DE33CED-B554-B912-4517-FFD1A10AF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1" y="1714498"/>
            <a:ext cx="8919285" cy="8572502"/>
          </a:xfrm>
          <a:prstGeom prst="rect">
            <a:avLst/>
          </a:prstGeom>
        </p:spPr>
      </p:pic>
      <p:grpSp>
        <p:nvGrpSpPr>
          <p:cNvPr id="28" name="Group 16">
            <a:extLst>
              <a:ext uri="{FF2B5EF4-FFF2-40B4-BE49-F238E27FC236}">
                <a16:creationId xmlns:a16="http://schemas.microsoft.com/office/drawing/2014/main" id="{A84A7165-B045-5C39-B02E-D2DC88E5E589}"/>
              </a:ext>
            </a:extLst>
          </p:cNvPr>
          <p:cNvGrpSpPr/>
          <p:nvPr/>
        </p:nvGrpSpPr>
        <p:grpSpPr>
          <a:xfrm>
            <a:off x="9383137" y="2190002"/>
            <a:ext cx="8447664" cy="3715498"/>
            <a:chOff x="0" y="0"/>
            <a:chExt cx="1061822" cy="535319"/>
          </a:xfrm>
        </p:grpSpPr>
        <p:sp>
          <p:nvSpPr>
            <p:cNvPr id="29" name="Freeform 17">
              <a:extLst>
                <a:ext uri="{FF2B5EF4-FFF2-40B4-BE49-F238E27FC236}">
                  <a16:creationId xmlns:a16="http://schemas.microsoft.com/office/drawing/2014/main" id="{3F181F69-4541-5FAC-0845-8644BDF144C7}"/>
                </a:ext>
              </a:extLst>
            </p:cNvPr>
            <p:cNvSpPr/>
            <p:nvPr/>
          </p:nvSpPr>
          <p:spPr>
            <a:xfrm>
              <a:off x="0" y="0"/>
              <a:ext cx="1061822" cy="535319"/>
            </a:xfrm>
            <a:custGeom>
              <a:avLst/>
              <a:gdLst/>
              <a:ahLst/>
              <a:cxnLst/>
              <a:rect l="l" t="t" r="r" b="b"/>
              <a:pathLst>
                <a:path w="1061822" h="535319">
                  <a:moveTo>
                    <a:pt x="0" y="0"/>
                  </a:moveTo>
                  <a:lnTo>
                    <a:pt x="1061822" y="0"/>
                  </a:lnTo>
                  <a:lnTo>
                    <a:pt x="1061822" y="535319"/>
                  </a:lnTo>
                  <a:lnTo>
                    <a:pt x="0" y="535319"/>
                  </a:lnTo>
                  <a:close/>
                </a:path>
              </a:pathLst>
            </a:custGeom>
            <a:blipFill>
              <a:blip r:embed="rId3"/>
              <a:stretch>
                <a:fillRect t="-16138" b="-16138"/>
              </a:stretch>
            </a:blipFill>
          </p:spPr>
        </p:sp>
      </p:grpSp>
      <p:grpSp>
        <p:nvGrpSpPr>
          <p:cNvPr id="30" name="Group 14">
            <a:extLst>
              <a:ext uri="{FF2B5EF4-FFF2-40B4-BE49-F238E27FC236}">
                <a16:creationId xmlns:a16="http://schemas.microsoft.com/office/drawing/2014/main" id="{C6140DB7-C315-1756-A237-C26500F6A6A0}"/>
              </a:ext>
            </a:extLst>
          </p:cNvPr>
          <p:cNvGrpSpPr/>
          <p:nvPr/>
        </p:nvGrpSpPr>
        <p:grpSpPr>
          <a:xfrm>
            <a:off x="9372599" y="6328380"/>
            <a:ext cx="8451782" cy="3455314"/>
            <a:chOff x="-80697" y="12168"/>
            <a:chExt cx="1061822" cy="535319"/>
          </a:xfrm>
        </p:grpSpPr>
        <p:sp>
          <p:nvSpPr>
            <p:cNvPr id="31" name="Freeform 15">
              <a:extLst>
                <a:ext uri="{FF2B5EF4-FFF2-40B4-BE49-F238E27FC236}">
                  <a16:creationId xmlns:a16="http://schemas.microsoft.com/office/drawing/2014/main" id="{C3A201A0-FC0A-C754-4476-F06183593171}"/>
                </a:ext>
              </a:extLst>
            </p:cNvPr>
            <p:cNvSpPr/>
            <p:nvPr/>
          </p:nvSpPr>
          <p:spPr>
            <a:xfrm>
              <a:off x="-80697" y="12168"/>
              <a:ext cx="1061822" cy="535319"/>
            </a:xfrm>
            <a:custGeom>
              <a:avLst/>
              <a:gdLst/>
              <a:ahLst/>
              <a:cxnLst/>
              <a:rect l="l" t="t" r="r" b="b"/>
              <a:pathLst>
                <a:path w="1061822" h="535319">
                  <a:moveTo>
                    <a:pt x="0" y="0"/>
                  </a:moveTo>
                  <a:lnTo>
                    <a:pt x="1061822" y="0"/>
                  </a:lnTo>
                  <a:lnTo>
                    <a:pt x="1061822" y="535319"/>
                  </a:lnTo>
                  <a:lnTo>
                    <a:pt x="0" y="535319"/>
                  </a:lnTo>
                  <a:close/>
                </a:path>
              </a:pathLst>
            </a:custGeom>
            <a:blipFill>
              <a:blip r:embed="rId4"/>
              <a:stretch>
                <a:fillRect t="-16117" b="-16117"/>
              </a:stretch>
            </a:blipFill>
          </p:spPr>
          <p:txBody>
            <a:bodyPr/>
            <a:lstStyle/>
            <a:p>
              <a:endParaRPr lang="en-US" dirty="0"/>
            </a:p>
          </p:txBody>
        </p:sp>
      </p:grpSp>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2000"/>
                                        <p:tgtEl>
                                          <p:spTgt spid="23"/>
                                        </p:tgtEl>
                                      </p:cBhvr>
                                    </p:animEffect>
                                  </p:childTnLst>
                                </p:cTn>
                              </p:par>
                              <p:par>
                                <p:cTn id="8" presetID="16" presetClass="entr" presetSubtype="21"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inVertical)">
                                      <p:cBhvr>
                                        <p:cTn id="10" dur="2000"/>
                                        <p:tgtEl>
                                          <p:spTgt spid="28"/>
                                        </p:tgtEl>
                                      </p:cBhvr>
                                    </p:animEffect>
                                  </p:childTnLst>
                                </p:cTn>
                              </p:par>
                              <p:par>
                                <p:cTn id="11" presetID="16" presetClass="entr" presetSubtype="21"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inVertical)">
                                      <p:cBhvr>
                                        <p:cTn id="1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24C64"/>
        </a:solidFill>
        <a:effectLst/>
      </p:bgPr>
    </p:bg>
    <p:spTree>
      <p:nvGrpSpPr>
        <p:cNvPr id="1" name=""/>
        <p:cNvGrpSpPr/>
        <p:nvPr/>
      </p:nvGrpSpPr>
      <p:grpSpPr>
        <a:xfrm>
          <a:off x="0" y="0"/>
          <a:ext cx="0" cy="0"/>
          <a:chOff x="0" y="0"/>
          <a:chExt cx="0" cy="0"/>
        </a:xfrm>
      </p:grpSpPr>
      <p:sp>
        <p:nvSpPr>
          <p:cNvPr id="19" name="TextBox 19"/>
          <p:cNvSpPr txBox="1"/>
          <p:nvPr/>
        </p:nvSpPr>
        <p:spPr>
          <a:xfrm>
            <a:off x="1295401" y="1455421"/>
            <a:ext cx="1299908" cy="797462"/>
          </a:xfrm>
          <a:prstGeom prst="rect">
            <a:avLst/>
          </a:prstGeom>
        </p:spPr>
        <p:txBody>
          <a:bodyPr wrap="square" lIns="0" tIns="0" rIns="0" bIns="0" rtlCol="0" anchor="t">
            <a:spAutoFit/>
          </a:bodyPr>
          <a:lstStyle/>
          <a:p>
            <a:pPr algn="l">
              <a:lnSpc>
                <a:spcPts val="6719"/>
              </a:lnSpc>
              <a:spcBef>
                <a:spcPct val="0"/>
              </a:spcBef>
            </a:pPr>
            <a:r>
              <a:rPr lang="en-US" sz="4800" b="1" dirty="0">
                <a:solidFill>
                  <a:srgbClr val="DCBA8F"/>
                </a:solidFill>
                <a:latin typeface="Work Sans Bold"/>
                <a:ea typeface="Work Sans Bold"/>
                <a:cs typeface="Work Sans Bold"/>
                <a:sym typeface="Work Sans Bold"/>
              </a:rPr>
              <a:t>01</a:t>
            </a:r>
          </a:p>
        </p:txBody>
      </p:sp>
      <p:grpSp>
        <p:nvGrpSpPr>
          <p:cNvPr id="6" name="Group 2">
            <a:extLst>
              <a:ext uri="{FF2B5EF4-FFF2-40B4-BE49-F238E27FC236}">
                <a16:creationId xmlns:a16="http://schemas.microsoft.com/office/drawing/2014/main" id="{75D265A4-36D6-1674-9470-4E77D869289F}"/>
              </a:ext>
            </a:extLst>
          </p:cNvPr>
          <p:cNvGrpSpPr/>
          <p:nvPr/>
        </p:nvGrpSpPr>
        <p:grpSpPr>
          <a:xfrm>
            <a:off x="0" y="1"/>
            <a:ext cx="18288000" cy="1329484"/>
            <a:chOff x="0" y="0"/>
            <a:chExt cx="4816593" cy="1161129"/>
          </a:xfrm>
        </p:grpSpPr>
        <p:sp>
          <p:nvSpPr>
            <p:cNvPr id="12" name="Freeform 3">
              <a:extLst>
                <a:ext uri="{FF2B5EF4-FFF2-40B4-BE49-F238E27FC236}">
                  <a16:creationId xmlns:a16="http://schemas.microsoft.com/office/drawing/2014/main" id="{674A5635-023D-6507-F874-48C0FFB85634}"/>
                </a:ext>
              </a:extLst>
            </p:cNvPr>
            <p:cNvSpPr/>
            <p:nvPr/>
          </p:nvSpPr>
          <p:spPr>
            <a:xfrm>
              <a:off x="0" y="0"/>
              <a:ext cx="4816592" cy="1161129"/>
            </a:xfrm>
            <a:custGeom>
              <a:avLst/>
              <a:gdLst/>
              <a:ahLst/>
              <a:cxnLst/>
              <a:rect l="l" t="t" r="r" b="b"/>
              <a:pathLst>
                <a:path w="4816592" h="1161129">
                  <a:moveTo>
                    <a:pt x="0" y="0"/>
                  </a:moveTo>
                  <a:lnTo>
                    <a:pt x="4816592" y="0"/>
                  </a:lnTo>
                  <a:lnTo>
                    <a:pt x="4816592" y="1161129"/>
                  </a:lnTo>
                  <a:lnTo>
                    <a:pt x="0" y="1161129"/>
                  </a:lnTo>
                  <a:close/>
                </a:path>
              </a:pathLst>
            </a:custGeom>
            <a:solidFill>
              <a:srgbClr val="DCBA8F"/>
            </a:solidFill>
          </p:spPr>
        </p:sp>
        <p:sp>
          <p:nvSpPr>
            <p:cNvPr id="15" name="TextBox 4">
              <a:extLst>
                <a:ext uri="{FF2B5EF4-FFF2-40B4-BE49-F238E27FC236}">
                  <a16:creationId xmlns:a16="http://schemas.microsoft.com/office/drawing/2014/main" id="{96FB1704-2B8B-EE73-7D43-424597606A55}"/>
                </a:ext>
              </a:extLst>
            </p:cNvPr>
            <p:cNvSpPr txBox="1"/>
            <p:nvPr/>
          </p:nvSpPr>
          <p:spPr>
            <a:xfrm>
              <a:off x="0" y="-47625"/>
              <a:ext cx="4816593" cy="1208754"/>
            </a:xfrm>
            <a:prstGeom prst="rect">
              <a:avLst/>
            </a:prstGeom>
          </p:spPr>
          <p:txBody>
            <a:bodyPr lIns="50800" tIns="50800" rIns="50800" bIns="50800" rtlCol="0" anchor="ctr"/>
            <a:lstStyle/>
            <a:p>
              <a:pPr algn="ctr">
                <a:lnSpc>
                  <a:spcPts val="2519"/>
                </a:lnSpc>
              </a:pPr>
              <a:endParaRPr dirty="0"/>
            </a:p>
          </p:txBody>
        </p:sp>
      </p:grpSp>
      <p:sp>
        <p:nvSpPr>
          <p:cNvPr id="16" name="TextBox 15">
            <a:extLst>
              <a:ext uri="{FF2B5EF4-FFF2-40B4-BE49-F238E27FC236}">
                <a16:creationId xmlns:a16="http://schemas.microsoft.com/office/drawing/2014/main" id="{D41E22DE-C994-FBEC-4978-8E77510CCC1A}"/>
              </a:ext>
            </a:extLst>
          </p:cNvPr>
          <p:cNvSpPr txBox="1"/>
          <p:nvPr/>
        </p:nvSpPr>
        <p:spPr>
          <a:xfrm>
            <a:off x="6155276" y="275664"/>
            <a:ext cx="95250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RESORTS INFORMATION</a:t>
            </a:r>
          </a:p>
        </p:txBody>
      </p:sp>
      <p:sp>
        <p:nvSpPr>
          <p:cNvPr id="26" name="TextBox 25">
            <a:extLst>
              <a:ext uri="{FF2B5EF4-FFF2-40B4-BE49-F238E27FC236}">
                <a16:creationId xmlns:a16="http://schemas.microsoft.com/office/drawing/2014/main" id="{35EF9434-B471-BE81-B96C-943B495F1750}"/>
              </a:ext>
            </a:extLst>
          </p:cNvPr>
          <p:cNvSpPr txBox="1"/>
          <p:nvPr/>
        </p:nvSpPr>
        <p:spPr>
          <a:xfrm>
            <a:off x="-2362200" y="2358136"/>
            <a:ext cx="9144000" cy="954107"/>
          </a:xfrm>
          <a:prstGeom prst="rect">
            <a:avLst/>
          </a:prstGeom>
          <a:noFill/>
        </p:spPr>
        <p:txBody>
          <a:bodyPr wrap="square">
            <a:spAutoFit/>
          </a:bodyPr>
          <a:lstStyle/>
          <a:p>
            <a:pPr algn="ctr">
              <a:buNone/>
            </a:pPr>
            <a:r>
              <a:rPr lang="en-US" sz="2800" b="1" i="0" dirty="0" err="1">
                <a:solidFill>
                  <a:srgbClr val="FFFFFF"/>
                </a:solidFill>
                <a:effectLst/>
                <a:latin typeface="Times New Roman" panose="02020603050405020304" pitchFamily="18" charset="0"/>
                <a:cs typeface="Times New Roman" panose="02020603050405020304" pitchFamily="18" charset="0"/>
              </a:rPr>
              <a:t>Shangrila</a:t>
            </a:r>
            <a:r>
              <a:rPr lang="en-US" sz="2800" b="1" i="0" dirty="0">
                <a:solidFill>
                  <a:srgbClr val="FFFFFF"/>
                </a:solidFill>
                <a:effectLst/>
                <a:latin typeface="Times New Roman" panose="02020603050405020304" pitchFamily="18" charset="0"/>
                <a:cs typeface="Times New Roman" panose="02020603050405020304" pitchFamily="18" charset="0"/>
              </a:rPr>
              <a:t> Resort</a:t>
            </a:r>
          </a:p>
          <a:p>
            <a:pPr algn="ctr">
              <a:buNone/>
            </a:pPr>
            <a:r>
              <a:rPr lang="en-US" sz="2800" b="0" i="0" dirty="0">
                <a:solidFill>
                  <a:srgbClr val="FFFFFF"/>
                </a:solidFill>
                <a:effectLst/>
                <a:latin typeface="Times New Roman" panose="02020603050405020304" pitchFamily="18" charset="0"/>
                <a:cs typeface="Times New Roman" panose="02020603050405020304" pitchFamily="18" charset="0"/>
              </a:rPr>
              <a:t>📍 Skardu, Gilgit-Baltistan</a:t>
            </a:r>
          </a:p>
        </p:txBody>
      </p:sp>
      <p:pic>
        <p:nvPicPr>
          <p:cNvPr id="3074" name="Picture 2" descr="Shangrila Resort">
            <a:extLst>
              <a:ext uri="{FF2B5EF4-FFF2-40B4-BE49-F238E27FC236}">
                <a16:creationId xmlns:a16="http://schemas.microsoft.com/office/drawing/2014/main" id="{53336CBE-6FD4-1278-6026-B6145F99E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3736168"/>
            <a:ext cx="5424739" cy="361197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92AE2E1-3C41-994F-22A3-B8002DA33166}"/>
              </a:ext>
            </a:extLst>
          </p:cNvPr>
          <p:cNvSpPr txBox="1"/>
          <p:nvPr/>
        </p:nvSpPr>
        <p:spPr>
          <a:xfrm>
            <a:off x="8655970" y="1588695"/>
            <a:ext cx="1676400" cy="769441"/>
          </a:xfrm>
          <a:prstGeom prst="rect">
            <a:avLst/>
          </a:prstGeom>
          <a:noFill/>
        </p:spPr>
        <p:txBody>
          <a:bodyPr wrap="square" rtlCol="0">
            <a:spAutoFit/>
          </a:bodyPr>
          <a:lstStyle/>
          <a:p>
            <a:r>
              <a:rPr lang="en-US" sz="4400" dirty="0">
                <a:solidFill>
                  <a:schemeClr val="accent6">
                    <a:lumMod val="60000"/>
                    <a:lumOff val="40000"/>
                  </a:schemeClr>
                </a:solidFill>
                <a:latin typeface="Times New Roman" panose="02020603050405020304" pitchFamily="18" charset="0"/>
                <a:cs typeface="Times New Roman" panose="02020603050405020304" pitchFamily="18" charset="0"/>
              </a:rPr>
              <a:t>02</a:t>
            </a:r>
          </a:p>
        </p:txBody>
      </p:sp>
      <p:sp>
        <p:nvSpPr>
          <p:cNvPr id="31" name="TextBox 30">
            <a:extLst>
              <a:ext uri="{FF2B5EF4-FFF2-40B4-BE49-F238E27FC236}">
                <a16:creationId xmlns:a16="http://schemas.microsoft.com/office/drawing/2014/main" id="{35DBEC95-5BFC-27E4-8304-39ABA0FED4DA}"/>
              </a:ext>
            </a:extLst>
          </p:cNvPr>
          <p:cNvSpPr txBox="1"/>
          <p:nvPr/>
        </p:nvSpPr>
        <p:spPr>
          <a:xfrm>
            <a:off x="3753463" y="2586499"/>
            <a:ext cx="10781070" cy="830997"/>
          </a:xfrm>
          <a:prstGeom prst="rect">
            <a:avLst/>
          </a:prstGeom>
          <a:noFill/>
        </p:spPr>
        <p:txBody>
          <a:bodyPr wrap="square">
            <a:spAutoFit/>
          </a:bodyPr>
          <a:lstStyle/>
          <a:p>
            <a:pPr algn="ctr">
              <a:buNone/>
            </a:pPr>
            <a:r>
              <a:rPr lang="en-US" sz="2400" b="1" i="0" dirty="0">
                <a:solidFill>
                  <a:srgbClr val="FFFFFF"/>
                </a:solidFill>
                <a:effectLst/>
                <a:latin typeface="Times New Roman" panose="02020603050405020304" pitchFamily="18" charset="0"/>
                <a:cs typeface="Times New Roman" panose="02020603050405020304" pitchFamily="18" charset="0"/>
              </a:rPr>
              <a:t>Pearl Continental </a:t>
            </a:r>
            <a:r>
              <a:rPr lang="en-US" sz="2400" b="1" i="0" dirty="0" err="1">
                <a:solidFill>
                  <a:srgbClr val="FFFFFF"/>
                </a:solidFill>
                <a:effectLst/>
                <a:latin typeface="Times New Roman" panose="02020603050405020304" pitchFamily="18" charset="0"/>
                <a:cs typeface="Times New Roman" panose="02020603050405020304" pitchFamily="18" charset="0"/>
              </a:rPr>
              <a:t>Bhurban</a:t>
            </a:r>
            <a:endParaRPr lang="en-US" sz="2400" b="1" i="0" dirty="0">
              <a:solidFill>
                <a:srgbClr val="FFFFFF"/>
              </a:solidFill>
              <a:effectLst/>
              <a:latin typeface="Times New Roman" panose="02020603050405020304" pitchFamily="18" charset="0"/>
              <a:cs typeface="Times New Roman" panose="02020603050405020304" pitchFamily="18" charset="0"/>
            </a:endParaRPr>
          </a:p>
          <a:p>
            <a:pPr algn="ctr">
              <a:buNone/>
            </a:pPr>
            <a:r>
              <a:rPr lang="en-US" sz="2400" b="0" i="0" dirty="0">
                <a:solidFill>
                  <a:srgbClr val="FFFFFF"/>
                </a:solidFill>
                <a:effectLst/>
                <a:latin typeface="Times New Roman" panose="02020603050405020304" pitchFamily="18" charset="0"/>
                <a:cs typeface="Times New Roman" panose="02020603050405020304" pitchFamily="18" charset="0"/>
              </a:rPr>
              <a:t>📍 Murree, Punjab</a:t>
            </a:r>
          </a:p>
        </p:txBody>
      </p:sp>
      <p:pic>
        <p:nvPicPr>
          <p:cNvPr id="3076" name="Picture 4" descr="Pearl Continental Bhurban">
            <a:extLst>
              <a:ext uri="{FF2B5EF4-FFF2-40B4-BE49-F238E27FC236}">
                <a16:creationId xmlns:a16="http://schemas.microsoft.com/office/drawing/2014/main" id="{E7D84709-C168-6A5A-D459-BAD9CC3E5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811908"/>
            <a:ext cx="5196140" cy="3566239"/>
          </a:xfrm>
          <a:prstGeom prst="rect">
            <a:avLst/>
          </a:prstGeom>
          <a:noFill/>
          <a:extLst>
            <a:ext uri="{909E8E84-426E-40DD-AFC4-6F175D3DCCD1}">
              <a14:hiddenFill xmlns:a14="http://schemas.microsoft.com/office/drawing/2010/main">
                <a:solidFill>
                  <a:srgbClr val="FFFFFF"/>
                </a:solidFill>
              </a14:hiddenFill>
            </a:ext>
          </a:extLst>
        </p:spPr>
      </p:pic>
      <p:sp>
        <p:nvSpPr>
          <p:cNvPr id="3072" name="TextBox 3071">
            <a:extLst>
              <a:ext uri="{FF2B5EF4-FFF2-40B4-BE49-F238E27FC236}">
                <a16:creationId xmlns:a16="http://schemas.microsoft.com/office/drawing/2014/main" id="{A8A87B84-D60E-4CF6-BD82-8014118EDBC3}"/>
              </a:ext>
            </a:extLst>
          </p:cNvPr>
          <p:cNvSpPr txBox="1"/>
          <p:nvPr/>
        </p:nvSpPr>
        <p:spPr>
          <a:xfrm>
            <a:off x="14641766" y="1535628"/>
            <a:ext cx="2387903" cy="707886"/>
          </a:xfrm>
          <a:prstGeom prst="rect">
            <a:avLst/>
          </a:prstGeom>
          <a:noFill/>
        </p:spPr>
        <p:txBody>
          <a:bodyPr wrap="square" rtlCol="0">
            <a:spAutoFit/>
          </a:bodyPr>
          <a:lstStyle/>
          <a:p>
            <a:r>
              <a:rPr lang="en-US" sz="4000" dirty="0">
                <a:solidFill>
                  <a:schemeClr val="accent6">
                    <a:lumMod val="60000"/>
                    <a:lumOff val="40000"/>
                  </a:schemeClr>
                </a:solidFill>
                <a:latin typeface="Times New Roman" panose="02020603050405020304" pitchFamily="18" charset="0"/>
                <a:cs typeface="Times New Roman" panose="02020603050405020304" pitchFamily="18" charset="0"/>
              </a:rPr>
              <a:t>03</a:t>
            </a:r>
          </a:p>
        </p:txBody>
      </p:sp>
      <p:sp>
        <p:nvSpPr>
          <p:cNvPr id="3075" name="TextBox 3074">
            <a:extLst>
              <a:ext uri="{FF2B5EF4-FFF2-40B4-BE49-F238E27FC236}">
                <a16:creationId xmlns:a16="http://schemas.microsoft.com/office/drawing/2014/main" id="{8BFF4276-898E-6407-778A-BEB573C29CD7}"/>
              </a:ext>
            </a:extLst>
          </p:cNvPr>
          <p:cNvSpPr txBox="1"/>
          <p:nvPr/>
        </p:nvSpPr>
        <p:spPr>
          <a:xfrm>
            <a:off x="9285112" y="2314759"/>
            <a:ext cx="10713308" cy="830997"/>
          </a:xfrm>
          <a:prstGeom prst="rect">
            <a:avLst/>
          </a:prstGeom>
          <a:noFill/>
        </p:spPr>
        <p:txBody>
          <a:bodyPr wrap="square">
            <a:spAutoFit/>
          </a:bodyPr>
          <a:lstStyle/>
          <a:p>
            <a:pPr algn="ctr">
              <a:buNone/>
            </a:pPr>
            <a:r>
              <a:rPr lang="en-US" sz="2400" b="1" i="0" dirty="0">
                <a:solidFill>
                  <a:srgbClr val="FFFFFF"/>
                </a:solidFill>
                <a:effectLst/>
                <a:latin typeface="Times New Roman" panose="02020603050405020304" pitchFamily="18" charset="0"/>
                <a:cs typeface="Times New Roman" panose="02020603050405020304" pitchFamily="18" charset="0"/>
              </a:rPr>
              <a:t>Serena </a:t>
            </a:r>
            <a:r>
              <a:rPr lang="en-US" sz="2400" b="1" i="0" dirty="0" err="1">
                <a:solidFill>
                  <a:srgbClr val="FFFFFF"/>
                </a:solidFill>
                <a:effectLst/>
                <a:latin typeface="Times New Roman" panose="02020603050405020304" pitchFamily="18" charset="0"/>
                <a:cs typeface="Times New Roman" panose="02020603050405020304" pitchFamily="18" charset="0"/>
              </a:rPr>
              <a:t>Shigar</a:t>
            </a:r>
            <a:r>
              <a:rPr lang="en-US" sz="2400" b="1" i="0" dirty="0">
                <a:solidFill>
                  <a:srgbClr val="FFFFFF"/>
                </a:solidFill>
                <a:effectLst/>
                <a:latin typeface="Times New Roman" panose="02020603050405020304" pitchFamily="18" charset="0"/>
                <a:cs typeface="Times New Roman" panose="02020603050405020304" pitchFamily="18" charset="0"/>
              </a:rPr>
              <a:t> Fort</a:t>
            </a:r>
          </a:p>
          <a:p>
            <a:pPr algn="ctr">
              <a:buNone/>
            </a:pPr>
            <a:r>
              <a:rPr lang="en-US" sz="2400" b="0" i="0" dirty="0">
                <a:solidFill>
                  <a:srgbClr val="FFFFFF"/>
                </a:solidFill>
                <a:effectLst/>
                <a:latin typeface="Times New Roman" panose="02020603050405020304" pitchFamily="18" charset="0"/>
                <a:cs typeface="Times New Roman" panose="02020603050405020304" pitchFamily="18" charset="0"/>
              </a:rPr>
              <a:t>📍 </a:t>
            </a:r>
            <a:r>
              <a:rPr lang="en-US" sz="2400" b="0" i="0" dirty="0" err="1">
                <a:solidFill>
                  <a:srgbClr val="FFFFFF"/>
                </a:solidFill>
                <a:effectLst/>
                <a:latin typeface="Times New Roman" panose="02020603050405020304" pitchFamily="18" charset="0"/>
                <a:cs typeface="Times New Roman" panose="02020603050405020304" pitchFamily="18" charset="0"/>
              </a:rPr>
              <a:t>Shigar</a:t>
            </a:r>
            <a:r>
              <a:rPr lang="en-US" sz="2400" b="0" i="0" dirty="0">
                <a:solidFill>
                  <a:srgbClr val="FFFFFF"/>
                </a:solidFill>
                <a:effectLst/>
                <a:latin typeface="Times New Roman" panose="02020603050405020304" pitchFamily="18" charset="0"/>
                <a:cs typeface="Times New Roman" panose="02020603050405020304" pitchFamily="18" charset="0"/>
              </a:rPr>
              <a:t> Valley, Gilgit-Baltistan</a:t>
            </a:r>
          </a:p>
        </p:txBody>
      </p:sp>
      <p:pic>
        <p:nvPicPr>
          <p:cNvPr id="3078" name="Picture 6" descr="Serena Shigar Fort">
            <a:extLst>
              <a:ext uri="{FF2B5EF4-FFF2-40B4-BE49-F238E27FC236}">
                <a16:creationId xmlns:a16="http://schemas.microsoft.com/office/drawing/2014/main" id="{4C3031EE-C864-E3EC-0D4B-A3CA8CFFE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3399" y="3811908"/>
            <a:ext cx="5261202" cy="3536232"/>
          </a:xfrm>
          <a:prstGeom prst="rect">
            <a:avLst/>
          </a:prstGeom>
          <a:noFill/>
          <a:extLst>
            <a:ext uri="{909E8E84-426E-40DD-AFC4-6F175D3DCCD1}">
              <a14:hiddenFill xmlns:a14="http://schemas.microsoft.com/office/drawing/2010/main">
                <a:solidFill>
                  <a:srgbClr val="FFFFFF"/>
                </a:solidFill>
              </a14:hiddenFill>
            </a:ext>
          </a:extLst>
        </p:spPr>
      </p:pic>
      <p:grpSp>
        <p:nvGrpSpPr>
          <p:cNvPr id="3077" name="Group 2">
            <a:extLst>
              <a:ext uri="{FF2B5EF4-FFF2-40B4-BE49-F238E27FC236}">
                <a16:creationId xmlns:a16="http://schemas.microsoft.com/office/drawing/2014/main" id="{1BB693E7-5757-D569-F3C1-37C280F6D409}"/>
              </a:ext>
            </a:extLst>
          </p:cNvPr>
          <p:cNvGrpSpPr/>
          <p:nvPr/>
        </p:nvGrpSpPr>
        <p:grpSpPr>
          <a:xfrm>
            <a:off x="152400" y="152401"/>
            <a:ext cx="18288000" cy="1329484"/>
            <a:chOff x="0" y="0"/>
            <a:chExt cx="4816593" cy="1161129"/>
          </a:xfrm>
        </p:grpSpPr>
        <p:sp>
          <p:nvSpPr>
            <p:cNvPr id="3079" name="Freeform 3">
              <a:extLst>
                <a:ext uri="{FF2B5EF4-FFF2-40B4-BE49-F238E27FC236}">
                  <a16:creationId xmlns:a16="http://schemas.microsoft.com/office/drawing/2014/main" id="{070641A4-12BA-86A4-9AE7-872BD3249C2E}"/>
                </a:ext>
              </a:extLst>
            </p:cNvPr>
            <p:cNvSpPr/>
            <p:nvPr/>
          </p:nvSpPr>
          <p:spPr>
            <a:xfrm>
              <a:off x="0" y="0"/>
              <a:ext cx="4816592" cy="1161129"/>
            </a:xfrm>
            <a:custGeom>
              <a:avLst/>
              <a:gdLst/>
              <a:ahLst/>
              <a:cxnLst/>
              <a:rect l="l" t="t" r="r" b="b"/>
              <a:pathLst>
                <a:path w="4816592" h="1161129">
                  <a:moveTo>
                    <a:pt x="0" y="0"/>
                  </a:moveTo>
                  <a:lnTo>
                    <a:pt x="4816592" y="0"/>
                  </a:lnTo>
                  <a:lnTo>
                    <a:pt x="4816592" y="1161129"/>
                  </a:lnTo>
                  <a:lnTo>
                    <a:pt x="0" y="1161129"/>
                  </a:lnTo>
                  <a:close/>
                </a:path>
              </a:pathLst>
            </a:custGeom>
            <a:solidFill>
              <a:srgbClr val="DCBA8F"/>
            </a:solidFill>
          </p:spPr>
        </p:sp>
        <p:sp>
          <p:nvSpPr>
            <p:cNvPr id="3080" name="TextBox 4">
              <a:extLst>
                <a:ext uri="{FF2B5EF4-FFF2-40B4-BE49-F238E27FC236}">
                  <a16:creationId xmlns:a16="http://schemas.microsoft.com/office/drawing/2014/main" id="{0E007E49-4F55-4D76-BB6A-B43E3FBD9067}"/>
                </a:ext>
              </a:extLst>
            </p:cNvPr>
            <p:cNvSpPr txBox="1"/>
            <p:nvPr/>
          </p:nvSpPr>
          <p:spPr>
            <a:xfrm>
              <a:off x="0" y="-47625"/>
              <a:ext cx="4816593" cy="1208754"/>
            </a:xfrm>
            <a:prstGeom prst="rect">
              <a:avLst/>
            </a:prstGeom>
          </p:spPr>
          <p:txBody>
            <a:bodyPr lIns="50800" tIns="50800" rIns="50800" bIns="50800" rtlCol="0" anchor="ctr"/>
            <a:lstStyle/>
            <a:p>
              <a:pPr algn="ctr">
                <a:lnSpc>
                  <a:spcPts val="2519"/>
                </a:lnSpc>
              </a:pPr>
              <a:endParaRPr dirty="0"/>
            </a:p>
          </p:txBody>
        </p:sp>
      </p:grpSp>
      <p:sp>
        <p:nvSpPr>
          <p:cNvPr id="3081" name="TextBox 3080">
            <a:extLst>
              <a:ext uri="{FF2B5EF4-FFF2-40B4-BE49-F238E27FC236}">
                <a16:creationId xmlns:a16="http://schemas.microsoft.com/office/drawing/2014/main" id="{36E65A17-8D31-7329-174F-8035B0F8BE23}"/>
              </a:ext>
            </a:extLst>
          </p:cNvPr>
          <p:cNvSpPr txBox="1"/>
          <p:nvPr/>
        </p:nvSpPr>
        <p:spPr>
          <a:xfrm>
            <a:off x="6188223" y="446928"/>
            <a:ext cx="73914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RESORT INFORMATION</a:t>
            </a:r>
          </a:p>
        </p:txBody>
      </p:sp>
    </p:spTree>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20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barn(inVertical)">
                                      <p:cBhvr>
                                        <p:cTn id="12" dur="2000"/>
                                        <p:tgtEl>
                                          <p:spTgt spid="26">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animEffect transition="in" filter="barn(inVertical)">
                                      <p:cBhvr>
                                        <p:cTn id="15" dur="2000"/>
                                        <p:tgtEl>
                                          <p:spTgt spid="26">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barn(inVertical)">
                                      <p:cBhvr>
                                        <p:cTn id="18" dur="2000"/>
                                        <p:tgtEl>
                                          <p:spTgt spid="307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arn(inVertical)">
                                      <p:cBhvr>
                                        <p:cTn id="21" dur="2000"/>
                                        <p:tgtEl>
                                          <p:spTgt spid="31"/>
                                        </p:tgtEl>
                                      </p:cBhvr>
                                    </p:animEffect>
                                  </p:childTnLst>
                                </p:cTn>
                              </p:par>
                              <p:par>
                                <p:cTn id="22" presetID="16" presetClass="entr" presetSubtype="21"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barn(inVertical)">
                                      <p:cBhvr>
                                        <p:cTn id="24" dur="2000"/>
                                        <p:tgtEl>
                                          <p:spTgt spid="3076"/>
                                        </p:tgtEl>
                                      </p:cBhvr>
                                    </p:animEffect>
                                  </p:childTnLst>
                                </p:cTn>
                              </p:par>
                              <p:par>
                                <p:cTn id="25" presetID="16" presetClass="entr" presetSubtype="21" fill="hold" nodeType="withEffect">
                                  <p:stCondLst>
                                    <p:cond delay="0"/>
                                  </p:stCondLst>
                                  <p:childTnLst>
                                    <p:set>
                                      <p:cBhvr>
                                        <p:cTn id="26" dur="1" fill="hold">
                                          <p:stCondLst>
                                            <p:cond delay="0"/>
                                          </p:stCondLst>
                                        </p:cTn>
                                        <p:tgtEl>
                                          <p:spTgt spid="3075">
                                            <p:txEl>
                                              <p:pRg st="0" end="0"/>
                                            </p:txEl>
                                          </p:spTgt>
                                        </p:tgtEl>
                                        <p:attrNameLst>
                                          <p:attrName>style.visibility</p:attrName>
                                        </p:attrNameLst>
                                      </p:cBhvr>
                                      <p:to>
                                        <p:strVal val="visible"/>
                                      </p:to>
                                    </p:set>
                                    <p:animEffect transition="in" filter="barn(inVertical)">
                                      <p:cBhvr>
                                        <p:cTn id="27" dur="2000"/>
                                        <p:tgtEl>
                                          <p:spTgt spid="3075">
                                            <p:txEl>
                                              <p:pRg st="0" end="0"/>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075">
                                            <p:txEl>
                                              <p:pRg st="1" end="1"/>
                                            </p:txEl>
                                          </p:spTgt>
                                        </p:tgtEl>
                                        <p:attrNameLst>
                                          <p:attrName>style.visibility</p:attrName>
                                        </p:attrNameLst>
                                      </p:cBhvr>
                                      <p:to>
                                        <p:strVal val="visible"/>
                                      </p:to>
                                    </p:set>
                                    <p:animEffect transition="in" filter="barn(inVertical)">
                                      <p:cBhvr>
                                        <p:cTn id="30" dur="2000"/>
                                        <p:tgtEl>
                                          <p:spTgt spid="3075">
                                            <p:txEl>
                                              <p:pRg st="1" end="1"/>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3078"/>
                                        </p:tgtEl>
                                        <p:attrNameLst>
                                          <p:attrName>style.visibility</p:attrName>
                                        </p:attrNameLst>
                                      </p:cBhvr>
                                      <p:to>
                                        <p:strVal val="visible"/>
                                      </p:to>
                                    </p:set>
                                    <p:animEffect transition="in" filter="barn(inVertical)">
                                      <p:cBhvr>
                                        <p:cTn id="33" dur="2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A078A5F-940A-EC77-2268-56DAE439AFBD}"/>
              </a:ext>
            </a:extLst>
          </p:cNvPr>
          <p:cNvGrpSpPr/>
          <p:nvPr/>
        </p:nvGrpSpPr>
        <p:grpSpPr>
          <a:xfrm>
            <a:off x="0" y="1"/>
            <a:ext cx="18288000" cy="1329484"/>
            <a:chOff x="0" y="0"/>
            <a:chExt cx="4816593" cy="1161129"/>
          </a:xfrm>
        </p:grpSpPr>
        <p:sp>
          <p:nvSpPr>
            <p:cNvPr id="3" name="Freeform 3">
              <a:extLst>
                <a:ext uri="{FF2B5EF4-FFF2-40B4-BE49-F238E27FC236}">
                  <a16:creationId xmlns:a16="http://schemas.microsoft.com/office/drawing/2014/main" id="{B6CCE411-C572-AAF1-0313-1705B26DC135}"/>
                </a:ext>
              </a:extLst>
            </p:cNvPr>
            <p:cNvSpPr/>
            <p:nvPr/>
          </p:nvSpPr>
          <p:spPr>
            <a:xfrm>
              <a:off x="0" y="0"/>
              <a:ext cx="4816592" cy="1161129"/>
            </a:xfrm>
            <a:custGeom>
              <a:avLst/>
              <a:gdLst/>
              <a:ahLst/>
              <a:cxnLst/>
              <a:rect l="l" t="t" r="r" b="b"/>
              <a:pathLst>
                <a:path w="4816592" h="1161129">
                  <a:moveTo>
                    <a:pt x="0" y="0"/>
                  </a:moveTo>
                  <a:lnTo>
                    <a:pt x="4816592" y="0"/>
                  </a:lnTo>
                  <a:lnTo>
                    <a:pt x="4816592" y="1161129"/>
                  </a:lnTo>
                  <a:lnTo>
                    <a:pt x="0" y="1161129"/>
                  </a:lnTo>
                  <a:close/>
                </a:path>
              </a:pathLst>
            </a:custGeom>
            <a:solidFill>
              <a:srgbClr val="DCBA8F"/>
            </a:solidFill>
          </p:spPr>
        </p:sp>
        <p:sp>
          <p:nvSpPr>
            <p:cNvPr id="4" name="TextBox 4">
              <a:extLst>
                <a:ext uri="{FF2B5EF4-FFF2-40B4-BE49-F238E27FC236}">
                  <a16:creationId xmlns:a16="http://schemas.microsoft.com/office/drawing/2014/main" id="{82898F31-B03D-91A0-FE95-2EBD071C314B}"/>
                </a:ext>
              </a:extLst>
            </p:cNvPr>
            <p:cNvSpPr txBox="1"/>
            <p:nvPr/>
          </p:nvSpPr>
          <p:spPr>
            <a:xfrm>
              <a:off x="0" y="-47625"/>
              <a:ext cx="4816593" cy="1208754"/>
            </a:xfrm>
            <a:prstGeom prst="rect">
              <a:avLst/>
            </a:prstGeom>
          </p:spPr>
          <p:txBody>
            <a:bodyPr lIns="50800" tIns="50800" rIns="50800" bIns="50800" rtlCol="0" anchor="ctr"/>
            <a:lstStyle/>
            <a:p>
              <a:pPr algn="ctr">
                <a:lnSpc>
                  <a:spcPts val="2519"/>
                </a:lnSpc>
              </a:pPr>
              <a:endParaRPr dirty="0"/>
            </a:p>
          </p:txBody>
        </p:sp>
      </p:grpSp>
      <p:sp>
        <p:nvSpPr>
          <p:cNvPr id="9" name="TextBox 8">
            <a:extLst>
              <a:ext uri="{FF2B5EF4-FFF2-40B4-BE49-F238E27FC236}">
                <a16:creationId xmlns:a16="http://schemas.microsoft.com/office/drawing/2014/main" id="{777670B3-BB79-E975-12CE-ACB2BE776E7F}"/>
              </a:ext>
            </a:extLst>
          </p:cNvPr>
          <p:cNvSpPr txBox="1"/>
          <p:nvPr/>
        </p:nvSpPr>
        <p:spPr>
          <a:xfrm>
            <a:off x="6781800" y="310800"/>
            <a:ext cx="9514702"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RESORT INFORMATION</a:t>
            </a:r>
          </a:p>
        </p:txBody>
      </p:sp>
      <p:grpSp>
        <p:nvGrpSpPr>
          <p:cNvPr id="12" name="Group 2">
            <a:extLst>
              <a:ext uri="{FF2B5EF4-FFF2-40B4-BE49-F238E27FC236}">
                <a16:creationId xmlns:a16="http://schemas.microsoft.com/office/drawing/2014/main" id="{9B169626-C252-7C9F-F7F7-5A92D33FC819}"/>
              </a:ext>
            </a:extLst>
          </p:cNvPr>
          <p:cNvGrpSpPr/>
          <p:nvPr/>
        </p:nvGrpSpPr>
        <p:grpSpPr>
          <a:xfrm>
            <a:off x="5" y="1276569"/>
            <a:ext cx="18287995" cy="8957514"/>
            <a:chOff x="0" y="0"/>
            <a:chExt cx="2833290" cy="1434353"/>
          </a:xfrm>
        </p:grpSpPr>
        <p:sp>
          <p:nvSpPr>
            <p:cNvPr id="13" name="Freeform 3">
              <a:extLst>
                <a:ext uri="{FF2B5EF4-FFF2-40B4-BE49-F238E27FC236}">
                  <a16:creationId xmlns:a16="http://schemas.microsoft.com/office/drawing/2014/main" id="{79B650D3-8501-C839-EEE2-7DCAD1EEB858}"/>
                </a:ext>
              </a:extLst>
            </p:cNvPr>
            <p:cNvSpPr/>
            <p:nvPr/>
          </p:nvSpPr>
          <p:spPr>
            <a:xfrm>
              <a:off x="0" y="0"/>
              <a:ext cx="2833290" cy="1434353"/>
            </a:xfrm>
            <a:custGeom>
              <a:avLst/>
              <a:gdLst/>
              <a:ahLst/>
              <a:cxnLst/>
              <a:rect l="l" t="t" r="r" b="b"/>
              <a:pathLst>
                <a:path w="2833290" h="1434353">
                  <a:moveTo>
                    <a:pt x="0" y="0"/>
                  </a:moveTo>
                  <a:lnTo>
                    <a:pt x="2833290" y="0"/>
                  </a:lnTo>
                  <a:lnTo>
                    <a:pt x="2833290" y="1434353"/>
                  </a:lnTo>
                  <a:lnTo>
                    <a:pt x="0" y="1434353"/>
                  </a:lnTo>
                  <a:close/>
                </a:path>
              </a:pathLst>
            </a:custGeom>
            <a:blipFill>
              <a:blip r:embed="rId2">
                <a:alphaModFix amt="35000"/>
              </a:blip>
              <a:stretch>
                <a:fillRect t="-5555" b="-5555"/>
              </a:stretch>
            </a:blipFill>
          </p:spPr>
        </p:sp>
      </p:grpSp>
      <p:sp>
        <p:nvSpPr>
          <p:cNvPr id="17" name="TextBox 16">
            <a:extLst>
              <a:ext uri="{FF2B5EF4-FFF2-40B4-BE49-F238E27FC236}">
                <a16:creationId xmlns:a16="http://schemas.microsoft.com/office/drawing/2014/main" id="{1B84837C-59A8-BCE3-05C4-9EA7C3C88B34}"/>
              </a:ext>
            </a:extLst>
          </p:cNvPr>
          <p:cNvSpPr txBox="1"/>
          <p:nvPr/>
        </p:nvSpPr>
        <p:spPr>
          <a:xfrm>
            <a:off x="-2912075" y="2689813"/>
            <a:ext cx="9712410" cy="830997"/>
          </a:xfrm>
          <a:prstGeom prst="rect">
            <a:avLst/>
          </a:prstGeom>
          <a:noFill/>
        </p:spPr>
        <p:txBody>
          <a:bodyPr wrap="square">
            <a:spAutoFit/>
          </a:bodyPr>
          <a:lstStyle/>
          <a:p>
            <a:pPr algn="ctr">
              <a:buNone/>
            </a:pPr>
            <a:r>
              <a:rPr lang="en-US" sz="2400" b="1" i="0" dirty="0">
                <a:solidFill>
                  <a:schemeClr val="tx1">
                    <a:lumMod val="85000"/>
                    <a:lumOff val="15000"/>
                  </a:schemeClr>
                </a:solidFill>
                <a:effectLst/>
                <a:latin typeface="Times New Roman" panose="02020603050405020304" pitchFamily="18" charset="0"/>
                <a:cs typeface="Times New Roman" panose="02020603050405020304" pitchFamily="18" charset="0"/>
              </a:rPr>
              <a:t>Monal Resort</a:t>
            </a:r>
          </a:p>
          <a:p>
            <a:pPr algn="ctr">
              <a:buNone/>
            </a:pPr>
            <a:r>
              <a:rPr lang="en-US" sz="2400" b="0" i="0" dirty="0">
                <a:solidFill>
                  <a:schemeClr val="tx1">
                    <a:lumMod val="85000"/>
                    <a:lumOff val="15000"/>
                  </a:schemeClr>
                </a:solidFill>
                <a:effectLst/>
                <a:latin typeface="Times New Roman" panose="02020603050405020304" pitchFamily="18" charset="0"/>
                <a:cs typeface="Times New Roman" panose="02020603050405020304" pitchFamily="18" charset="0"/>
              </a:rPr>
              <a:t>📍 Margalla Hills, Islamabad</a:t>
            </a:r>
          </a:p>
        </p:txBody>
      </p:sp>
      <p:pic>
        <p:nvPicPr>
          <p:cNvPr id="18" name="Picture 2" descr="Monal Resort">
            <a:extLst>
              <a:ext uri="{FF2B5EF4-FFF2-40B4-BE49-F238E27FC236}">
                <a16:creationId xmlns:a16="http://schemas.microsoft.com/office/drawing/2014/main" id="{2F3C3556-21A7-782F-DDE7-3696077CE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31609"/>
            <a:ext cx="4267200" cy="349459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402B144-7373-4844-6085-5309054353D5}"/>
              </a:ext>
            </a:extLst>
          </p:cNvPr>
          <p:cNvSpPr txBox="1"/>
          <p:nvPr/>
        </p:nvSpPr>
        <p:spPr>
          <a:xfrm>
            <a:off x="2778206" y="2606053"/>
            <a:ext cx="10787448" cy="954107"/>
          </a:xfrm>
          <a:prstGeom prst="rect">
            <a:avLst/>
          </a:prstGeom>
          <a:noFill/>
        </p:spPr>
        <p:txBody>
          <a:bodyPr wrap="square">
            <a:spAutoFit/>
          </a:bodyPr>
          <a:lstStyle/>
          <a:p>
            <a:pPr algn="ctr">
              <a:buNone/>
            </a:pPr>
            <a:r>
              <a:rPr lang="en-US" sz="2800" b="1" i="0" dirty="0">
                <a:solidFill>
                  <a:schemeClr val="tx1">
                    <a:lumMod val="85000"/>
                    <a:lumOff val="15000"/>
                  </a:schemeClr>
                </a:solidFill>
                <a:effectLst/>
                <a:latin typeface="Times New Roman" panose="02020603050405020304" pitchFamily="18" charset="0"/>
                <a:cs typeface="Times New Roman" panose="02020603050405020304" pitchFamily="18" charset="0"/>
              </a:rPr>
              <a:t>Lakeside Resort Khanpur</a:t>
            </a:r>
          </a:p>
          <a:p>
            <a:pPr algn="ctr">
              <a:buNone/>
            </a:pPr>
            <a:r>
              <a:rPr lang="en-US" sz="2800" b="0" i="0" dirty="0">
                <a:solidFill>
                  <a:schemeClr val="tx1">
                    <a:lumMod val="85000"/>
                    <a:lumOff val="15000"/>
                  </a:schemeClr>
                </a:solidFill>
                <a:effectLst/>
                <a:latin typeface="Times New Roman" panose="02020603050405020304" pitchFamily="18" charset="0"/>
                <a:cs typeface="Times New Roman" panose="02020603050405020304" pitchFamily="18" charset="0"/>
              </a:rPr>
              <a:t>📍 Khanpur Dam, Khyber Pakhtunkhwa</a:t>
            </a:r>
          </a:p>
        </p:txBody>
      </p:sp>
      <p:pic>
        <p:nvPicPr>
          <p:cNvPr id="23" name="Picture 4" descr="Lakeside Resort Khanpur">
            <a:extLst>
              <a:ext uri="{FF2B5EF4-FFF2-40B4-BE49-F238E27FC236}">
                <a16:creationId xmlns:a16="http://schemas.microsoft.com/office/drawing/2014/main" id="{0ABB3844-FE5B-FFD3-1DF8-06878B0AD8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8713" y="3736258"/>
            <a:ext cx="5046433" cy="356626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8C02232-0538-9D2A-4264-E14C697B21B8}"/>
              </a:ext>
            </a:extLst>
          </p:cNvPr>
          <p:cNvSpPr txBox="1"/>
          <p:nvPr/>
        </p:nvSpPr>
        <p:spPr>
          <a:xfrm>
            <a:off x="7315200" y="1655706"/>
            <a:ext cx="10602096"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05</a:t>
            </a:r>
          </a:p>
        </p:txBody>
      </p:sp>
      <p:sp>
        <p:nvSpPr>
          <p:cNvPr id="29" name="TextBox 28">
            <a:extLst>
              <a:ext uri="{FF2B5EF4-FFF2-40B4-BE49-F238E27FC236}">
                <a16:creationId xmlns:a16="http://schemas.microsoft.com/office/drawing/2014/main" id="{8DC37E4A-EF23-3061-422E-7D3864D61205}"/>
              </a:ext>
            </a:extLst>
          </p:cNvPr>
          <p:cNvSpPr txBox="1"/>
          <p:nvPr/>
        </p:nvSpPr>
        <p:spPr>
          <a:xfrm>
            <a:off x="1812515" y="1554899"/>
            <a:ext cx="11005366"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04</a:t>
            </a:r>
          </a:p>
        </p:txBody>
      </p:sp>
      <p:sp>
        <p:nvSpPr>
          <p:cNvPr id="32" name="TextBox 31">
            <a:extLst>
              <a:ext uri="{FF2B5EF4-FFF2-40B4-BE49-F238E27FC236}">
                <a16:creationId xmlns:a16="http://schemas.microsoft.com/office/drawing/2014/main" id="{F034EA49-A8BA-B09C-BF18-1F8DB9831FD6}"/>
              </a:ext>
            </a:extLst>
          </p:cNvPr>
          <p:cNvSpPr txBox="1"/>
          <p:nvPr/>
        </p:nvSpPr>
        <p:spPr>
          <a:xfrm>
            <a:off x="14445048" y="1776937"/>
            <a:ext cx="2438400" cy="707886"/>
          </a:xfrm>
          <a:prstGeom prst="rect">
            <a:avLst/>
          </a:prstGeom>
          <a:noFill/>
        </p:spPr>
        <p:txBody>
          <a:bodyPr wrap="square" rtlCol="0">
            <a:spAutoFit/>
          </a:bodyPr>
          <a:lstStyle/>
          <a:p>
            <a:r>
              <a:rPr lang="en-US" sz="4000" dirty="0"/>
              <a:t>06</a:t>
            </a:r>
          </a:p>
        </p:txBody>
      </p:sp>
      <p:sp>
        <p:nvSpPr>
          <p:cNvPr id="34" name="TextBox 33">
            <a:extLst>
              <a:ext uri="{FF2B5EF4-FFF2-40B4-BE49-F238E27FC236}">
                <a16:creationId xmlns:a16="http://schemas.microsoft.com/office/drawing/2014/main" id="{4463D86F-1078-8D7A-D997-C7BB27CF8D10}"/>
              </a:ext>
            </a:extLst>
          </p:cNvPr>
          <p:cNvSpPr txBox="1"/>
          <p:nvPr/>
        </p:nvSpPr>
        <p:spPr>
          <a:xfrm>
            <a:off x="9751529" y="2533607"/>
            <a:ext cx="10787448" cy="830997"/>
          </a:xfrm>
          <a:prstGeom prst="rect">
            <a:avLst/>
          </a:prstGeom>
          <a:noFill/>
        </p:spPr>
        <p:txBody>
          <a:bodyPr wrap="square">
            <a:spAutoFit/>
          </a:bodyPr>
          <a:lstStyle/>
          <a:p>
            <a:pPr algn="ctr">
              <a:buNone/>
            </a:pPr>
            <a:r>
              <a:rPr lang="en-US" sz="2400" b="1" i="0" dirty="0">
                <a:solidFill>
                  <a:schemeClr val="tx1">
                    <a:lumMod val="75000"/>
                    <a:lumOff val="25000"/>
                  </a:schemeClr>
                </a:solidFill>
                <a:effectLst/>
                <a:latin typeface="Arial" panose="020B0604020202020204" pitchFamily="34" charset="0"/>
              </a:rPr>
              <a:t>Nathia Gali Forest Resort</a:t>
            </a:r>
          </a:p>
          <a:p>
            <a:pPr algn="ctr">
              <a:buNone/>
            </a:pPr>
            <a:r>
              <a:rPr lang="en-US" sz="2400" b="0" i="0" dirty="0">
                <a:solidFill>
                  <a:schemeClr val="tx1">
                    <a:lumMod val="75000"/>
                    <a:lumOff val="25000"/>
                  </a:schemeClr>
                </a:solidFill>
                <a:effectLst/>
                <a:latin typeface="Arial" panose="020B0604020202020204" pitchFamily="34" charset="0"/>
              </a:rPr>
              <a:t>📍 Nathia Gali, Khyber Pakhtunkhwa</a:t>
            </a:r>
          </a:p>
        </p:txBody>
      </p:sp>
      <p:pic>
        <p:nvPicPr>
          <p:cNvPr id="37" name="Picture 8" descr="Nathia Gali Forest Resort">
            <a:extLst>
              <a:ext uri="{FF2B5EF4-FFF2-40B4-BE49-F238E27FC236}">
                <a16:creationId xmlns:a16="http://schemas.microsoft.com/office/drawing/2014/main" id="{2049466C-0409-89BE-6854-B6BBB51B6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7178" y="3697452"/>
            <a:ext cx="5470117" cy="3782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47477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barn(inVertical)">
                                      <p:cBhvr>
                                        <p:cTn id="10" dur="2000"/>
                                        <p:tgtEl>
                                          <p:spTgt spid="29">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barn(inVertical)">
                                      <p:cBhvr>
                                        <p:cTn id="13" dur="1750"/>
                                        <p:tgtEl>
                                          <p:spTgt spid="17">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Effect transition="in" filter="barn(inVertical)">
                                      <p:cBhvr>
                                        <p:cTn id="16" dur="1750"/>
                                        <p:tgtEl>
                                          <p:spTgt spid="17">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2000"/>
                                        <p:tgtEl>
                                          <p:spTgt spid="18"/>
                                        </p:tgtEl>
                                      </p:cBhvr>
                                    </p:animEffect>
                                  </p:childTnLst>
                                </p:cTn>
                              </p:par>
                              <p:par>
                                <p:cTn id="20" presetID="16" presetClass="entr" presetSubtype="21" fill="hold" nodeType="with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barn(inVertical)">
                                      <p:cBhvr>
                                        <p:cTn id="22" dur="2000"/>
                                        <p:tgtEl>
                                          <p:spTgt spid="22">
                                            <p:txEl>
                                              <p:pRg st="0" end="0"/>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animEffect transition="in" filter="barn(inVertical)">
                                      <p:cBhvr>
                                        <p:cTn id="25" dur="2000"/>
                                        <p:tgtEl>
                                          <p:spTgt spid="22">
                                            <p:txEl>
                                              <p:pRg st="1" end="1"/>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2000"/>
                                        <p:tgtEl>
                                          <p:spTgt spid="23"/>
                                        </p:tgtEl>
                                      </p:cBhvr>
                                    </p:animEffect>
                                  </p:childTnLst>
                                </p:cTn>
                              </p:par>
                              <p:par>
                                <p:cTn id="29" presetID="16" presetClass="entr" presetSubtype="21" fill="hold" nodeType="with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barn(inVertical)">
                                      <p:cBhvr>
                                        <p:cTn id="31" dur="2000"/>
                                        <p:tgtEl>
                                          <p:spTgt spid="3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barn(inVertical)">
                                      <p:cBhvr>
                                        <p:cTn id="36" dur="2000"/>
                                        <p:tgtEl>
                                          <p:spTgt spid="34">
                                            <p:txEl>
                                              <p:pRg st="0" end="0"/>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34">
                                            <p:txEl>
                                              <p:pRg st="1" end="1"/>
                                            </p:txEl>
                                          </p:spTgt>
                                        </p:tgtEl>
                                        <p:attrNameLst>
                                          <p:attrName>style.visibility</p:attrName>
                                        </p:attrNameLst>
                                      </p:cBhvr>
                                      <p:to>
                                        <p:strVal val="visible"/>
                                      </p:to>
                                    </p:set>
                                    <p:animEffect transition="in" filter="barn(inVertical)">
                                      <p:cBhvr>
                                        <p:cTn id="39" dur="2000"/>
                                        <p:tgtEl>
                                          <p:spTgt spid="34">
                                            <p:txEl>
                                              <p:pRg st="1" end="1"/>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arn(inVertical)">
                                      <p:cBhvr>
                                        <p:cTn id="42"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898</Words>
  <Application>Microsoft Office PowerPoint</Application>
  <PresentationFormat>Custom</PresentationFormat>
  <Paragraphs>111</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Times New Roman</vt:lpstr>
      <vt:lpstr>Arial</vt:lpstr>
      <vt:lpstr>Work Sans Bold</vt:lpstr>
      <vt:lpstr>Raleway Bold</vt:lpstr>
      <vt:lpstr>Arial Black</vt:lpstr>
      <vt:lpstr>Work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Beach Resort</dc:title>
  <dc:creator>it</dc:creator>
  <cp:lastModifiedBy>Hamayal Ansari</cp:lastModifiedBy>
  <cp:revision>49</cp:revision>
  <dcterms:created xsi:type="dcterms:W3CDTF">2006-08-16T00:00:00Z</dcterms:created>
  <dcterms:modified xsi:type="dcterms:W3CDTF">2026-01-04T15:23:33Z</dcterms:modified>
  <dc:identifier>DAG9ORIrB9g</dc:identifier>
</cp:coreProperties>
</file>